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7790" r:id="rId2"/>
    <p:sldId id="7853" r:id="rId3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870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85EC7B-DCBF-4DA1-AB07-FF14A0836253}" type="datetimeFigureOut">
              <a:rPr lang="es-CO" smtClean="0"/>
              <a:t>29/04/2024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F9A63D-FF95-411F-8CCE-5D239B7BDD6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91165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BE7804-451E-4FED-9C3D-7386EBF0DDF9}" type="slidenum">
              <a:rPr lang="es-CO" smtClean="0"/>
              <a:t>1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846607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BE7804-451E-4FED-9C3D-7386EBF0DDF9}" type="slidenum">
              <a:rPr lang="es-CO" smtClean="0"/>
              <a:t>2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278948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A55AB1-6E64-E332-A5CE-E0822DE744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AFE11BA-FB89-E414-3F00-5C9725205B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CBD9B5-7A7F-AE46-04AF-93A4DD7D0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0E563-994F-4928-BDE4-588FF78DCC0E}" type="datetimeFigureOut">
              <a:rPr lang="es-CO" smtClean="0"/>
              <a:t>29/04/2024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002F872-A02A-9737-AC09-07561A977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739C1-D673-2001-58FD-ADCBED55B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9C265-2C46-4D53-8BA4-DC141F79BAF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71814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466B3D-A9BF-8175-5E70-43295550A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44E34FD-81AE-55BB-68AF-E2AE75764C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8A6BBCE-DC49-43CC-9CC5-5AAA3D935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0E563-994F-4928-BDE4-588FF78DCC0E}" type="datetimeFigureOut">
              <a:rPr lang="es-CO" smtClean="0"/>
              <a:t>29/04/2024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0F9DFB-CD8E-D0D3-F2F8-1ED8412DC7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647BB70-0288-D0B3-9C4A-DD91665EB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9C265-2C46-4D53-8BA4-DC141F79BAF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77354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85C37F2-AC0A-77A8-ED73-7F2835B667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FEB1D09-7B92-BDDA-2BEA-C40681F073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FDFEEC8-4FA5-1533-B125-65794CAF2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0E563-994F-4928-BDE4-588FF78DCC0E}" type="datetimeFigureOut">
              <a:rPr lang="es-CO" smtClean="0"/>
              <a:t>29/04/2024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16D2010-AC50-FED5-0F28-4BF719B14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B828FC3-7324-9033-C636-86431BF1E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9C265-2C46-4D53-8BA4-DC141F79BAF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08526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EE2807-EADA-67D9-532F-E73AA0CAC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8AD0D62-11FC-64D3-FC39-379C40DE7B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711CA93-145C-0435-9AE2-800E0631E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0E563-994F-4928-BDE4-588FF78DCC0E}" type="datetimeFigureOut">
              <a:rPr lang="es-CO" smtClean="0"/>
              <a:t>29/04/2024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DE446D8-100B-EDFE-21FB-E5EA5C015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88D8E04-A930-87ED-34AA-FB4ACF8D2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9C265-2C46-4D53-8BA4-DC141F79BAF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757203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BA8498-606B-5938-0E68-FBC2D36E8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1952518-2064-B822-A128-9825D4C1A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AD92EDB-69E7-F041-9EF1-5D93CDBE09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0E563-994F-4928-BDE4-588FF78DCC0E}" type="datetimeFigureOut">
              <a:rPr lang="es-CO" smtClean="0"/>
              <a:t>29/04/2024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F571524-083D-0F62-1BC0-DC161D3F0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FA5320E-7D13-3F06-F6AE-01B8C065C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9C265-2C46-4D53-8BA4-DC141F79BAF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20610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006FA6-2E26-D75B-694B-4E947F1BF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EFBDE71-A144-038A-4A47-F4249BBE5B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4C5AF13-7772-3162-9D87-DCEAE97967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168585D-A694-A735-CD3D-4B7CB1BDA8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0E563-994F-4928-BDE4-588FF78DCC0E}" type="datetimeFigureOut">
              <a:rPr lang="es-CO" smtClean="0"/>
              <a:t>29/04/2024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90BE084-800F-5B03-E637-15EF6F20BD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9E0FBAE-1E85-1DAC-06F9-B127C9044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9C265-2C46-4D53-8BA4-DC141F79BAF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625759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2F66984-39AB-A942-F016-3957AD595E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C0B724B-2151-FC73-C55F-F112037E77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A61B84C-0D55-E332-49B0-3DA36EB867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31DADE6-DD0C-DC93-33A2-F1F86EDFC42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33D6D69-325F-ECAF-8ABC-2694CDC37E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C422F00-B3E5-ABD8-C7E9-5E1F1C183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0E563-994F-4928-BDE4-588FF78DCC0E}" type="datetimeFigureOut">
              <a:rPr lang="es-CO" smtClean="0"/>
              <a:t>29/04/2024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068CA11-63EC-2B6F-BB26-18C0610AA4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6C6A984-9E0E-BA23-FA8C-476100F6D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9C265-2C46-4D53-8BA4-DC141F79BAF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15742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6D8BD2-A948-7EE6-83D5-6D9E12ED9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B1F4B4A-A4CE-052E-72A6-012C9220E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0E563-994F-4928-BDE4-588FF78DCC0E}" type="datetimeFigureOut">
              <a:rPr lang="es-CO" smtClean="0"/>
              <a:t>29/04/2024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384518E-CA8C-5A92-1417-C0A9A2801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6B011E7-F7C5-E470-45D7-3DB2B1F88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9C265-2C46-4D53-8BA4-DC141F79BAF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09250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A6741AC-5E87-114C-EB9E-5211DF8D0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0E563-994F-4928-BDE4-588FF78DCC0E}" type="datetimeFigureOut">
              <a:rPr lang="es-CO" smtClean="0"/>
              <a:t>29/04/2024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A2D4D2F9-5B41-0A9A-D513-E69DF2F8C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E01FDE1-D201-F10F-EAF7-B6830E710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9C265-2C46-4D53-8BA4-DC141F79BAF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59552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3DB73DA-A5E4-DD8F-198C-4B1F48A4C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0667B02-1F34-0CB7-A7CF-2FFE7A0825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ED9DEE8-F6B1-25E5-F853-D76496B350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621754E-4760-15F1-6639-DFC2F12FA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0E563-994F-4928-BDE4-588FF78DCC0E}" type="datetimeFigureOut">
              <a:rPr lang="es-CO" smtClean="0"/>
              <a:t>29/04/2024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8934B56-0337-115E-294F-A62BF554E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FF27901-944B-D532-3EB4-C5285370C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9C265-2C46-4D53-8BA4-DC141F79BAF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850053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EA276D-D110-F8A2-F86D-50168829B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2D5E3530-9298-62BE-2EAA-D412D05069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FC383FA-0DA7-7237-1A55-C147430DA5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BBE6E89-09C1-F05B-AEB7-F06888E46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0E563-994F-4928-BDE4-588FF78DCC0E}" type="datetimeFigureOut">
              <a:rPr lang="es-CO" smtClean="0"/>
              <a:t>29/04/2024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1CC88CC-CF4C-CA0A-090D-B5CCA6EAE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0103B0B-1F77-7139-3BA8-C8A82AF67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39C265-2C46-4D53-8BA4-DC141F79BAF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17279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249FFBE-087E-C2D8-2D43-736E25C65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BA2396A-79B5-4F1D-D4A0-C81E4518E5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B0743A9-6474-C066-084E-EF8D3C794A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90E563-994F-4928-BDE4-588FF78DCC0E}" type="datetimeFigureOut">
              <a:rPr lang="es-CO" smtClean="0"/>
              <a:t>29/04/2024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22D78BE-D989-737E-1B3F-9AD2AE5D1C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D0BF217-5BAF-01E9-4BC5-355ECC675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39C265-2C46-4D53-8BA4-DC141F79BAF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24417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A12665D3-A487-BD02-33E0-9BABB40D3C2B}"/>
              </a:ext>
            </a:extLst>
          </p:cNvPr>
          <p:cNvSpPr/>
          <p:nvPr/>
        </p:nvSpPr>
        <p:spPr>
          <a:xfrm>
            <a:off x="-317166" y="640191"/>
            <a:ext cx="6981825" cy="104100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331BF4E-66AD-46B4-D6FE-780FA8F861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352"/>
          <a:stretch/>
        </p:blipFill>
        <p:spPr>
          <a:xfrm>
            <a:off x="6426975" y="6811"/>
            <a:ext cx="5765025" cy="6975234"/>
          </a:xfrm>
          <a:prstGeom prst="rect">
            <a:avLst/>
          </a:prstGeom>
        </p:spPr>
      </p:pic>
      <p:sp>
        <p:nvSpPr>
          <p:cNvPr id="6" name="Rectángulo: esquinas redondeadas 141">
            <a:extLst>
              <a:ext uri="{FF2B5EF4-FFF2-40B4-BE49-F238E27FC236}">
                <a16:creationId xmlns:a16="http://schemas.microsoft.com/office/drawing/2014/main" id="{62470D7F-E4F0-9A57-6839-811217B8F706}"/>
              </a:ext>
            </a:extLst>
          </p:cNvPr>
          <p:cNvSpPr/>
          <p:nvPr/>
        </p:nvSpPr>
        <p:spPr>
          <a:xfrm rot="5400000">
            <a:off x="3112128" y="-2585185"/>
            <a:ext cx="107571" cy="6331828"/>
          </a:xfrm>
          <a:prstGeom prst="roundRect">
            <a:avLst/>
          </a:prstGeom>
          <a:pattFill prst="ltDnDiag">
            <a:fgClr>
              <a:srgbClr val="116864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453A476B-3C89-B07A-0AB2-DDE77A4B5720}"/>
              </a:ext>
            </a:extLst>
          </p:cNvPr>
          <p:cNvSpPr/>
          <p:nvPr/>
        </p:nvSpPr>
        <p:spPr>
          <a:xfrm>
            <a:off x="-1" y="1"/>
            <a:ext cx="6347497" cy="579011"/>
          </a:xfrm>
          <a:prstGeom prst="rect">
            <a:avLst/>
          </a:prstGeom>
          <a:solidFill>
            <a:srgbClr val="016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BA10166E-7B29-B01C-E4D4-0E67010FC19F}"/>
              </a:ext>
            </a:extLst>
          </p:cNvPr>
          <p:cNvSpPr txBox="1"/>
          <p:nvPr/>
        </p:nvSpPr>
        <p:spPr>
          <a:xfrm>
            <a:off x="88369" y="12136"/>
            <a:ext cx="59804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algn="ctr">
              <a:defRPr sz="3200">
                <a:solidFill>
                  <a:schemeClr val="bg1"/>
                </a:solidFill>
                <a:latin typeface="Montserrat Black" panose="00000A00000000000000" pitchFamily="50" charset="0"/>
                <a:ea typeface="Segoe UI Black" panose="020B0A02040204020203" pitchFamily="34" charset="0"/>
              </a:defRPr>
            </a:lvl1pPr>
          </a:lstStyle>
          <a:p>
            <a:r>
              <a:rPr lang="es-ES" sz="2800" dirty="0"/>
              <a:t>Gestión General</a:t>
            </a:r>
          </a:p>
        </p:txBody>
      </p:sp>
      <p:pic>
        <p:nvPicPr>
          <p:cNvPr id="75" name="Imagen 74">
            <a:extLst>
              <a:ext uri="{FF2B5EF4-FFF2-40B4-BE49-F238E27FC236}">
                <a16:creationId xmlns:a16="http://schemas.microsoft.com/office/drawing/2014/main" id="{78271D2C-3522-5D7D-E177-6863187789E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96973" y="-29140"/>
            <a:ext cx="954149" cy="515294"/>
          </a:xfrm>
          <a:prstGeom prst="rect">
            <a:avLst/>
          </a:prstGeom>
        </p:spPr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B5CC6FD6-7525-24F2-3071-1CDC892D8495}"/>
              </a:ext>
            </a:extLst>
          </p:cNvPr>
          <p:cNvGrpSpPr/>
          <p:nvPr/>
        </p:nvGrpSpPr>
        <p:grpSpPr>
          <a:xfrm>
            <a:off x="-559824" y="754580"/>
            <a:ext cx="7463328" cy="5637228"/>
            <a:chOff x="-756266" y="767021"/>
            <a:chExt cx="7463328" cy="5637228"/>
          </a:xfrm>
        </p:grpSpPr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7361E4CE-454B-D037-2CD9-64B21A9519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322176" y="1843274"/>
              <a:ext cx="3540692" cy="460055"/>
            </a:xfrm>
            <a:prstGeom prst="rect">
              <a:avLst/>
            </a:prstGeom>
            <a:noFill/>
            <a:ln w="28575">
              <a:noFill/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89846" tIns="44923" rIns="89846" bIns="4492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s-CO" altLang="es-CO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61A60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ontserrat" panose="00000500000000000000" pitchFamily="50" charset="0"/>
                </a:rPr>
                <a:t>$ 174.392 </a:t>
              </a:r>
              <a:r>
                <a:rPr lang="es-CO" altLang="es-CO" sz="1100" dirty="0">
                  <a:solidFill>
                    <a:srgbClr val="61A60E"/>
                  </a:solidFill>
                  <a:latin typeface="Montserrat" panose="00000500000000000000" pitchFamily="50" charset="0"/>
                </a:rPr>
                <a:t>millones</a:t>
              </a:r>
              <a:endParaRPr kumimoji="0" lang="es-CO" altLang="es-CO" sz="1100" i="0" u="none" strike="noStrike" kern="1200" cap="none" spc="0" normalizeH="0" baseline="0" noProof="0" dirty="0">
                <a:ln>
                  <a:noFill/>
                </a:ln>
                <a:solidFill>
                  <a:srgbClr val="61A60E"/>
                </a:solidFill>
                <a:effectLst/>
                <a:uLnTx/>
                <a:uFillTx/>
                <a:latin typeface="Montserrat" panose="00000500000000000000" pitchFamily="50" charset="0"/>
              </a:endParaRPr>
            </a:p>
          </p:txBody>
        </p:sp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C79BFB20-1881-BC10-2754-8BF2E1E4B9CA}"/>
                </a:ext>
              </a:extLst>
            </p:cNvPr>
            <p:cNvGrpSpPr/>
            <p:nvPr/>
          </p:nvGrpSpPr>
          <p:grpSpPr>
            <a:xfrm>
              <a:off x="-756266" y="767021"/>
              <a:ext cx="7463328" cy="5637228"/>
              <a:chOff x="13565784" y="3566241"/>
              <a:chExt cx="7463328" cy="5637228"/>
            </a:xfrm>
          </p:grpSpPr>
          <p:sp>
            <p:nvSpPr>
              <p:cNvPr id="34" name="CuadroTexto 33">
                <a:hlinkClick r:id="" action="ppaction://noaction"/>
                <a:extLst>
                  <a:ext uri="{FF2B5EF4-FFF2-40B4-BE49-F238E27FC236}">
                    <a16:creationId xmlns:a16="http://schemas.microsoft.com/office/drawing/2014/main" id="{43C40D34-5172-09E3-FD85-7B721275E9D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582876" y="5033635"/>
                <a:ext cx="3997915" cy="552388"/>
              </a:xfrm>
              <a:prstGeom prst="rect">
                <a:avLst/>
              </a:prstGeom>
              <a:noFill/>
              <a:ln w="28575">
                <a:noFill/>
                <a:prstDash val="dashDot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89846" tIns="44923" rIns="89846" bIns="44923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309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lang="es-CO" altLang="es-CO" sz="1600" dirty="0">
                    <a:solidFill>
                      <a:schemeClr val="accent6">
                        <a:lumMod val="50000"/>
                      </a:schemeClr>
                    </a:solidFill>
                    <a:latin typeface="Montserrat Black" panose="00000A00000000000000" pitchFamily="50" charset="0"/>
                  </a:rPr>
                  <a:t>Infraestructura </a:t>
                </a:r>
              </a:p>
              <a:p>
                <a:pPr marL="0" marR="0" lvl="0" indent="0" algn="ctr" defTabSz="914309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lang="es-CO" altLang="es-CO" sz="1400" dirty="0">
                    <a:solidFill>
                      <a:schemeClr val="accent6">
                        <a:lumMod val="50000"/>
                      </a:schemeClr>
                    </a:solidFill>
                    <a:latin typeface="Montserrat Black" panose="00000A00000000000000" pitchFamily="50" charset="0"/>
                  </a:rPr>
                  <a:t>Estratégica  Operacional</a:t>
                </a:r>
              </a:p>
            </p:txBody>
          </p:sp>
          <p:sp>
            <p:nvSpPr>
              <p:cNvPr id="46" name="CuadroTexto 45">
                <a:extLst>
                  <a:ext uri="{FF2B5EF4-FFF2-40B4-BE49-F238E27FC236}">
                    <a16:creationId xmlns:a16="http://schemas.microsoft.com/office/drawing/2014/main" id="{C7CDE5F1-419B-C58A-724C-197E211F79C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406499" y="3752860"/>
                <a:ext cx="4089249" cy="644721"/>
              </a:xfrm>
              <a:prstGeom prst="rect">
                <a:avLst/>
              </a:prstGeom>
              <a:noFill/>
              <a:ln w="28575">
                <a:noFill/>
                <a:prstDash val="dashDot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89846" tIns="44923" rIns="89846" bIns="44923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309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CO" altLang="es-CO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166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Montserrat Black" panose="00000A00000000000000" pitchFamily="50" charset="0"/>
                  </a:rPr>
                  <a:t>$ 327.504 </a:t>
                </a:r>
                <a:r>
                  <a:rPr lang="es-CO" altLang="es-CO" sz="1600" dirty="0">
                    <a:solidFill>
                      <a:schemeClr val="accent6">
                        <a:lumMod val="50000"/>
                      </a:schemeClr>
                    </a:solidFill>
                    <a:latin typeface="Montserrat Black" panose="00000A00000000000000" pitchFamily="50" charset="0"/>
                  </a:rPr>
                  <a:t>millones</a:t>
                </a:r>
                <a:endParaRPr kumimoji="0" lang="es-CO" altLang="es-CO" sz="1600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Montserrat Black" panose="00000A00000000000000" pitchFamily="50" charset="0"/>
                </a:endParaRPr>
              </a:p>
            </p:txBody>
          </p:sp>
          <p:cxnSp>
            <p:nvCxnSpPr>
              <p:cNvPr id="50" name="Conector recto 49">
                <a:extLst>
                  <a:ext uri="{FF2B5EF4-FFF2-40B4-BE49-F238E27FC236}">
                    <a16:creationId xmlns:a16="http://schemas.microsoft.com/office/drawing/2014/main" id="{577F104B-FB27-2813-B294-D8BBD4DC6D7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7379301" y="4670987"/>
                <a:ext cx="0" cy="694199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CuadroTexto 32">
                <a:extLst>
                  <a:ext uri="{FF2B5EF4-FFF2-40B4-BE49-F238E27FC236}">
                    <a16:creationId xmlns:a16="http://schemas.microsoft.com/office/drawing/2014/main" id="{50531663-3E99-8C7A-2316-90D96B21A7F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917903" y="4715737"/>
                <a:ext cx="2447812" cy="460055"/>
              </a:xfrm>
              <a:prstGeom prst="rect">
                <a:avLst/>
              </a:prstGeom>
              <a:noFill/>
              <a:ln w="28575">
                <a:noFill/>
                <a:prstDash val="dashDot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89846" tIns="44923" rIns="89846" bIns="44923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309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CO" altLang="es-CO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1A60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Montserrat" panose="00000500000000000000" pitchFamily="50" charset="0"/>
                  </a:rPr>
                  <a:t>$ 32.000 </a:t>
                </a:r>
                <a:r>
                  <a:rPr lang="es-CO" altLang="es-CO" sz="1100" dirty="0">
                    <a:solidFill>
                      <a:srgbClr val="61A60E"/>
                    </a:solidFill>
                    <a:latin typeface="Montserrat" panose="00000500000000000000" pitchFamily="50" charset="0"/>
                  </a:rPr>
                  <a:t>millones</a:t>
                </a:r>
                <a:endParaRPr kumimoji="0" lang="es-CO" altLang="es-CO" sz="1100" i="0" u="none" strike="noStrike" kern="1200" cap="none" spc="0" normalizeH="0" baseline="0" noProof="0" dirty="0">
                  <a:ln>
                    <a:noFill/>
                  </a:ln>
                  <a:solidFill>
                    <a:srgbClr val="61A60E"/>
                  </a:solidFill>
                  <a:effectLst/>
                  <a:uLnTx/>
                  <a:uFillTx/>
                  <a:latin typeface="Montserrat" panose="00000500000000000000" pitchFamily="50" charset="0"/>
                </a:endParaRPr>
              </a:p>
            </p:txBody>
          </p:sp>
          <p:sp>
            <p:nvSpPr>
              <p:cNvPr id="42" name="CuadroTexto 41">
                <a:extLst>
                  <a:ext uri="{FF2B5EF4-FFF2-40B4-BE49-F238E27FC236}">
                    <a16:creationId xmlns:a16="http://schemas.microsoft.com/office/drawing/2014/main" id="{873B1DF5-1440-D561-1150-0E0B9FF790D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183549" y="3566241"/>
                <a:ext cx="2169411" cy="336945"/>
              </a:xfrm>
              <a:prstGeom prst="rect">
                <a:avLst/>
              </a:prstGeom>
              <a:noFill/>
              <a:ln w="28575">
                <a:noFill/>
                <a:prstDash val="dashDot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89846" tIns="44923" rIns="89846" bIns="44923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309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lang="es-CO" altLang="es-CO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Montserrat Black" panose="00000A00000000000000" pitchFamily="50" charset="0"/>
                  </a:rPr>
                  <a:t>Asignado</a:t>
                </a:r>
              </a:p>
            </p:txBody>
          </p:sp>
          <p:sp>
            <p:nvSpPr>
              <p:cNvPr id="30" name="CuadroTexto 29">
                <a:hlinkClick r:id="" action="ppaction://noaction"/>
                <a:extLst>
                  <a:ext uri="{FF2B5EF4-FFF2-40B4-BE49-F238E27FC236}">
                    <a16:creationId xmlns:a16="http://schemas.microsoft.com/office/drawing/2014/main" id="{31271F36-7B13-6833-CB43-19D9C913929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971933" y="5124495"/>
                <a:ext cx="3997915" cy="336945"/>
              </a:xfrm>
              <a:prstGeom prst="rect">
                <a:avLst/>
              </a:prstGeom>
              <a:noFill/>
              <a:ln w="28575">
                <a:noFill/>
                <a:prstDash val="dashDot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89846" tIns="44923" rIns="89846" bIns="44923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309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lang="es-CO" altLang="es-CO" sz="1600" dirty="0">
                    <a:solidFill>
                      <a:schemeClr val="accent6">
                        <a:lumMod val="50000"/>
                      </a:schemeClr>
                    </a:solidFill>
                    <a:latin typeface="Montserrat Black" panose="00000A00000000000000" pitchFamily="50" charset="0"/>
                  </a:rPr>
                  <a:t>Movilidad</a:t>
                </a:r>
                <a:endParaRPr lang="es-CO" altLang="es-CO" sz="1400" dirty="0">
                  <a:solidFill>
                    <a:schemeClr val="accent6">
                      <a:lumMod val="50000"/>
                    </a:schemeClr>
                  </a:solidFill>
                  <a:latin typeface="Montserrat Black" panose="00000A00000000000000" pitchFamily="50" charset="0"/>
                </a:endParaRPr>
              </a:p>
            </p:txBody>
          </p:sp>
          <p:sp>
            <p:nvSpPr>
              <p:cNvPr id="36" name="CuadroTexto 35">
                <a:hlinkClick r:id="" action="ppaction://noaction"/>
                <a:extLst>
                  <a:ext uri="{FF2B5EF4-FFF2-40B4-BE49-F238E27FC236}">
                    <a16:creationId xmlns:a16="http://schemas.microsoft.com/office/drawing/2014/main" id="{487D7AB7-8991-76C7-8FFB-711FDC15049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565784" y="6306089"/>
                <a:ext cx="3997915" cy="336945"/>
              </a:xfrm>
              <a:prstGeom prst="rect">
                <a:avLst/>
              </a:prstGeom>
              <a:noFill/>
              <a:ln w="28575">
                <a:noFill/>
                <a:prstDash val="dashDot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89846" tIns="44923" rIns="89846" bIns="44923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309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lang="es-CO" altLang="es-CO" sz="1600" dirty="0">
                    <a:solidFill>
                      <a:schemeClr val="accent6">
                        <a:lumMod val="50000"/>
                      </a:schemeClr>
                    </a:solidFill>
                    <a:latin typeface="Montserrat Black" panose="00000A00000000000000" pitchFamily="50" charset="0"/>
                  </a:rPr>
                  <a:t>Armamento</a:t>
                </a:r>
                <a:endParaRPr lang="es-CO" altLang="es-CO" sz="1400" dirty="0">
                  <a:solidFill>
                    <a:schemeClr val="accent6">
                      <a:lumMod val="50000"/>
                    </a:schemeClr>
                  </a:solidFill>
                  <a:latin typeface="Montserrat Black" panose="00000A00000000000000" pitchFamily="50" charset="0"/>
                </a:endParaRPr>
              </a:p>
            </p:txBody>
          </p:sp>
          <p:sp>
            <p:nvSpPr>
              <p:cNvPr id="38" name="CuadroTexto 37">
                <a:hlinkClick r:id="" action="ppaction://noaction"/>
                <a:extLst>
                  <a:ext uri="{FF2B5EF4-FFF2-40B4-BE49-F238E27FC236}">
                    <a16:creationId xmlns:a16="http://schemas.microsoft.com/office/drawing/2014/main" id="{28D91456-2E25-C05E-A181-310F71CBBA1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568289" y="7524047"/>
                <a:ext cx="3997915" cy="583166"/>
              </a:xfrm>
              <a:prstGeom prst="rect">
                <a:avLst/>
              </a:prstGeom>
              <a:noFill/>
              <a:ln w="28575">
                <a:noFill/>
                <a:prstDash val="dashDot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89846" tIns="44923" rIns="89846" bIns="44923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309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lang="es-CO" altLang="es-CO" sz="1600" dirty="0">
                    <a:solidFill>
                      <a:schemeClr val="accent6">
                        <a:lumMod val="50000"/>
                      </a:schemeClr>
                    </a:solidFill>
                    <a:latin typeface="Montserrat Black" panose="00000A00000000000000" pitchFamily="50" charset="0"/>
                  </a:rPr>
                  <a:t>Infraestructura </a:t>
                </a:r>
              </a:p>
              <a:p>
                <a:pPr marL="0" marR="0" lvl="0" indent="0" algn="ctr" defTabSz="914309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lang="es-CO" altLang="es-CO" sz="1600" dirty="0">
                    <a:solidFill>
                      <a:schemeClr val="accent6">
                        <a:lumMod val="50000"/>
                      </a:schemeClr>
                    </a:solidFill>
                    <a:latin typeface="Montserrat Black" panose="00000A00000000000000" pitchFamily="50" charset="0"/>
                  </a:rPr>
                  <a:t>Bienestar</a:t>
                </a:r>
                <a:endParaRPr lang="es-CO" altLang="es-CO" sz="1400" dirty="0">
                  <a:solidFill>
                    <a:schemeClr val="accent6">
                      <a:lumMod val="50000"/>
                    </a:schemeClr>
                  </a:solidFill>
                  <a:latin typeface="Montserrat Black" panose="00000A00000000000000" pitchFamily="50" charset="0"/>
                </a:endParaRPr>
              </a:p>
            </p:txBody>
          </p:sp>
          <p:sp>
            <p:nvSpPr>
              <p:cNvPr id="43" name="CuadroTexto 42">
                <a:hlinkClick r:id="" action="ppaction://noaction"/>
                <a:extLst>
                  <a:ext uri="{FF2B5EF4-FFF2-40B4-BE49-F238E27FC236}">
                    <a16:creationId xmlns:a16="http://schemas.microsoft.com/office/drawing/2014/main" id="{F3E37C7D-3E41-CCFD-8695-02A633B9438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143893" y="8866524"/>
                <a:ext cx="3997915" cy="336945"/>
              </a:xfrm>
              <a:prstGeom prst="rect">
                <a:avLst/>
              </a:prstGeom>
              <a:noFill/>
              <a:ln w="28575">
                <a:noFill/>
                <a:prstDash val="dashDot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89846" tIns="44923" rIns="89846" bIns="44923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309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lang="es-CO" altLang="es-CO" sz="1600" dirty="0">
                    <a:solidFill>
                      <a:schemeClr val="accent6">
                        <a:lumMod val="50000"/>
                      </a:schemeClr>
                    </a:solidFill>
                    <a:latin typeface="Montserrat Black" panose="00000A00000000000000" pitchFamily="50" charset="0"/>
                  </a:rPr>
                  <a:t>Misiones Aéreas</a:t>
                </a:r>
                <a:endParaRPr lang="es-CO" altLang="es-CO" sz="1400" dirty="0">
                  <a:solidFill>
                    <a:schemeClr val="accent6">
                      <a:lumMod val="50000"/>
                    </a:schemeClr>
                  </a:solidFill>
                  <a:latin typeface="Montserrat Black" panose="00000A00000000000000" pitchFamily="50" charset="0"/>
                </a:endParaRPr>
              </a:p>
            </p:txBody>
          </p:sp>
          <p:sp>
            <p:nvSpPr>
              <p:cNvPr id="47" name="CuadroTexto 46">
                <a:hlinkClick r:id="" action="ppaction://noaction"/>
                <a:extLst>
                  <a:ext uri="{FF2B5EF4-FFF2-40B4-BE49-F238E27FC236}">
                    <a16:creationId xmlns:a16="http://schemas.microsoft.com/office/drawing/2014/main" id="{DFF2A62A-DB34-3F74-C341-FD5524104CD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031197" y="7530864"/>
                <a:ext cx="3997915" cy="583166"/>
              </a:xfrm>
              <a:prstGeom prst="rect">
                <a:avLst/>
              </a:prstGeom>
              <a:noFill/>
              <a:ln w="28575">
                <a:noFill/>
                <a:prstDash val="dashDot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89846" tIns="44923" rIns="89846" bIns="44923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309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lang="es-CO" altLang="es-CO" sz="1600" dirty="0">
                    <a:solidFill>
                      <a:schemeClr val="accent6">
                        <a:lumMod val="50000"/>
                      </a:schemeClr>
                    </a:solidFill>
                    <a:latin typeface="Montserrat Black" panose="00000A00000000000000" pitchFamily="50" charset="0"/>
                  </a:rPr>
                  <a:t>Centros </a:t>
                </a:r>
              </a:p>
              <a:p>
                <a:pPr marL="0" marR="0" lvl="0" indent="0" algn="ctr" defTabSz="914309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lang="es-CO" altLang="es-CO" sz="1600" dirty="0">
                    <a:solidFill>
                      <a:schemeClr val="accent6">
                        <a:lumMod val="50000"/>
                      </a:schemeClr>
                    </a:solidFill>
                    <a:latin typeface="Montserrat Black" panose="00000A00000000000000" pitchFamily="50" charset="0"/>
                  </a:rPr>
                  <a:t>Vacacionales</a:t>
                </a:r>
                <a:endParaRPr lang="es-CO" altLang="es-CO" sz="1400" dirty="0">
                  <a:solidFill>
                    <a:schemeClr val="accent6">
                      <a:lumMod val="50000"/>
                    </a:schemeClr>
                  </a:solidFill>
                  <a:latin typeface="Montserrat Black" panose="00000A00000000000000" pitchFamily="50" charset="0"/>
                </a:endParaRPr>
              </a:p>
            </p:txBody>
          </p:sp>
          <p:sp>
            <p:nvSpPr>
              <p:cNvPr id="49" name="CuadroTexto 48">
                <a:hlinkClick r:id="" action="ppaction://noaction"/>
                <a:extLst>
                  <a:ext uri="{FF2B5EF4-FFF2-40B4-BE49-F238E27FC236}">
                    <a16:creationId xmlns:a16="http://schemas.microsoft.com/office/drawing/2014/main" id="{418C9C15-E8D4-5D55-2FB2-BDF78DA6550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002539" y="6282744"/>
                <a:ext cx="3997915" cy="583166"/>
              </a:xfrm>
              <a:prstGeom prst="rect">
                <a:avLst/>
              </a:prstGeom>
              <a:noFill/>
              <a:ln w="28575">
                <a:noFill/>
                <a:prstDash val="dashDot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89846" tIns="44923" rIns="89846" bIns="44923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309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lang="es-CO" altLang="es-CO" sz="1600" dirty="0">
                    <a:solidFill>
                      <a:schemeClr val="accent6">
                        <a:lumMod val="50000"/>
                      </a:schemeClr>
                    </a:solidFill>
                    <a:latin typeface="Montserrat Black" panose="00000A00000000000000" pitchFamily="50" charset="0"/>
                  </a:rPr>
                  <a:t>Desarrollo </a:t>
                </a:r>
              </a:p>
              <a:p>
                <a:pPr marL="0" marR="0" lvl="0" indent="0" algn="ctr" defTabSz="914309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lang="es-CO" altLang="es-CO" sz="1600" dirty="0">
                    <a:solidFill>
                      <a:schemeClr val="accent6">
                        <a:lumMod val="50000"/>
                      </a:schemeClr>
                    </a:solidFill>
                    <a:latin typeface="Montserrat Black" panose="00000A00000000000000" pitchFamily="50" charset="0"/>
                  </a:rPr>
                  <a:t>Tecnológico</a:t>
                </a:r>
                <a:endParaRPr lang="es-CO" altLang="es-CO" sz="1400" dirty="0">
                  <a:solidFill>
                    <a:schemeClr val="accent6">
                      <a:lumMod val="50000"/>
                    </a:schemeClr>
                  </a:solidFill>
                  <a:latin typeface="Montserrat Black" panose="00000A00000000000000" pitchFamily="50" charset="0"/>
                </a:endParaRPr>
              </a:p>
            </p:txBody>
          </p:sp>
          <p:cxnSp>
            <p:nvCxnSpPr>
              <p:cNvPr id="53" name="Conector recto 52">
                <a:extLst>
                  <a:ext uri="{FF2B5EF4-FFF2-40B4-BE49-F238E27FC236}">
                    <a16:creationId xmlns:a16="http://schemas.microsoft.com/office/drawing/2014/main" id="{A2B9CBE5-F840-9DDA-C44C-B81CF68FDAE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7383098" y="5997622"/>
                <a:ext cx="0" cy="694199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Conector recto 55">
                <a:extLst>
                  <a:ext uri="{FF2B5EF4-FFF2-40B4-BE49-F238E27FC236}">
                    <a16:creationId xmlns:a16="http://schemas.microsoft.com/office/drawing/2014/main" id="{85B2AE12-2C83-9CB7-C2A7-7BDB9ECC625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7389389" y="7190650"/>
                <a:ext cx="0" cy="694199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2" name="CuadroTexto 31">
              <a:extLst>
                <a:ext uri="{FF2B5EF4-FFF2-40B4-BE49-F238E27FC236}">
                  <a16:creationId xmlns:a16="http://schemas.microsoft.com/office/drawing/2014/main" id="{E5CCB2F0-B057-AA85-0F09-1E48097342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339268" y="3124274"/>
              <a:ext cx="3540692" cy="460055"/>
            </a:xfrm>
            <a:prstGeom prst="rect">
              <a:avLst/>
            </a:prstGeom>
            <a:noFill/>
            <a:ln w="28575">
              <a:noFill/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89846" tIns="44923" rIns="89846" bIns="4492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s-CO" altLang="es-CO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61A60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ontserrat" panose="00000500000000000000" pitchFamily="50" charset="0"/>
                </a:rPr>
                <a:t>$ 25.000 </a:t>
              </a:r>
              <a:r>
                <a:rPr lang="es-CO" altLang="es-CO" sz="1100" dirty="0">
                  <a:solidFill>
                    <a:srgbClr val="61A60E"/>
                  </a:solidFill>
                  <a:latin typeface="Montserrat" panose="00000500000000000000" pitchFamily="50" charset="0"/>
                </a:rPr>
                <a:t>millones</a:t>
              </a:r>
              <a:endParaRPr kumimoji="0" lang="es-CO" altLang="es-CO" sz="1100" i="0" u="none" strike="noStrike" kern="1200" cap="none" spc="0" normalizeH="0" baseline="0" noProof="0" dirty="0">
                <a:ln>
                  <a:noFill/>
                </a:ln>
                <a:solidFill>
                  <a:srgbClr val="61A60E"/>
                </a:solidFill>
                <a:effectLst/>
                <a:uLnTx/>
                <a:uFillTx/>
                <a:latin typeface="Montserrat" panose="00000500000000000000" pitchFamily="50" charset="0"/>
              </a:endParaRPr>
            </a:p>
          </p:txBody>
        </p:sp>
        <p:sp>
          <p:nvSpPr>
            <p:cNvPr id="41" name="CuadroTexto 40">
              <a:extLst>
                <a:ext uri="{FF2B5EF4-FFF2-40B4-BE49-F238E27FC236}">
                  <a16:creationId xmlns:a16="http://schemas.microsoft.com/office/drawing/2014/main" id="{7FBE4D6E-7844-E90C-CC53-5E23E451342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362401" y="4333686"/>
              <a:ext cx="3540692" cy="460055"/>
            </a:xfrm>
            <a:prstGeom prst="rect">
              <a:avLst/>
            </a:prstGeom>
            <a:noFill/>
            <a:ln w="28575">
              <a:noFill/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89846" tIns="44923" rIns="89846" bIns="4492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s-CO" altLang="es-CO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61A60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ontserrat" panose="00000500000000000000" pitchFamily="50" charset="0"/>
                </a:rPr>
                <a:t>$ 43.608 </a:t>
              </a:r>
              <a:r>
                <a:rPr lang="es-CO" altLang="es-CO" sz="1100" dirty="0">
                  <a:solidFill>
                    <a:srgbClr val="61A60E"/>
                  </a:solidFill>
                  <a:latin typeface="Montserrat" panose="00000500000000000000" pitchFamily="50" charset="0"/>
                </a:rPr>
                <a:t>millones</a:t>
              </a:r>
              <a:endParaRPr kumimoji="0" lang="es-CO" altLang="es-CO" sz="1100" i="0" u="none" strike="noStrike" kern="1200" cap="none" spc="0" normalizeH="0" baseline="0" noProof="0" dirty="0">
                <a:ln>
                  <a:noFill/>
                </a:ln>
                <a:solidFill>
                  <a:srgbClr val="61A60E"/>
                </a:solidFill>
                <a:effectLst/>
                <a:uLnTx/>
                <a:uFillTx/>
                <a:latin typeface="Montserrat" panose="00000500000000000000" pitchFamily="50" charset="0"/>
              </a:endParaRPr>
            </a:p>
          </p:txBody>
        </p:sp>
        <p:sp>
          <p:nvSpPr>
            <p:cNvPr id="45" name="CuadroTexto 44">
              <a:extLst>
                <a:ext uri="{FF2B5EF4-FFF2-40B4-BE49-F238E27FC236}">
                  <a16:creationId xmlns:a16="http://schemas.microsoft.com/office/drawing/2014/main" id="{35797F28-7A87-47F2-95DF-46CB024E8E9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38841" y="5676163"/>
              <a:ext cx="3540692" cy="460055"/>
            </a:xfrm>
            <a:prstGeom prst="rect">
              <a:avLst/>
            </a:prstGeom>
            <a:noFill/>
            <a:ln w="28575">
              <a:noFill/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89846" tIns="44923" rIns="89846" bIns="4492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s-CO" altLang="es-CO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61A60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ontserrat" panose="00000500000000000000" pitchFamily="50" charset="0"/>
                </a:rPr>
                <a:t>$ 7.000 </a:t>
              </a:r>
              <a:r>
                <a:rPr lang="es-CO" altLang="es-CO" sz="1100" dirty="0">
                  <a:solidFill>
                    <a:srgbClr val="61A60E"/>
                  </a:solidFill>
                  <a:latin typeface="Montserrat" panose="00000500000000000000" pitchFamily="50" charset="0"/>
                </a:rPr>
                <a:t>millones</a:t>
              </a:r>
              <a:endParaRPr kumimoji="0" lang="es-CO" altLang="es-CO" sz="1100" i="0" u="none" strike="noStrike" kern="1200" cap="none" spc="0" normalizeH="0" baseline="0" noProof="0" dirty="0">
                <a:ln>
                  <a:noFill/>
                </a:ln>
                <a:solidFill>
                  <a:srgbClr val="61A60E"/>
                </a:solidFill>
                <a:effectLst/>
                <a:uLnTx/>
                <a:uFillTx/>
                <a:latin typeface="Montserrat" panose="00000500000000000000" pitchFamily="50" charset="0"/>
              </a:endParaRPr>
            </a:p>
          </p:txBody>
        </p:sp>
        <p:sp>
          <p:nvSpPr>
            <p:cNvPr id="48" name="CuadroTexto 47">
              <a:extLst>
                <a:ext uri="{FF2B5EF4-FFF2-40B4-BE49-F238E27FC236}">
                  <a16:creationId xmlns:a16="http://schemas.microsoft.com/office/drawing/2014/main" id="{5AE1F9B0-3977-C85A-F37A-ADC1246675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6145" y="4340503"/>
              <a:ext cx="3540692" cy="460055"/>
            </a:xfrm>
            <a:prstGeom prst="rect">
              <a:avLst/>
            </a:prstGeom>
            <a:noFill/>
            <a:ln w="28575">
              <a:noFill/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89846" tIns="44923" rIns="89846" bIns="4492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s-CO" altLang="es-CO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61A60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ontserrat" panose="00000500000000000000" pitchFamily="50" charset="0"/>
                </a:rPr>
                <a:t>$ 11.500 </a:t>
              </a:r>
              <a:r>
                <a:rPr lang="es-CO" altLang="es-CO" sz="1100" dirty="0">
                  <a:solidFill>
                    <a:srgbClr val="61A60E"/>
                  </a:solidFill>
                  <a:latin typeface="Montserrat" panose="00000500000000000000" pitchFamily="50" charset="0"/>
                </a:rPr>
                <a:t>millones</a:t>
              </a:r>
              <a:endParaRPr kumimoji="0" lang="es-CO" altLang="es-CO" sz="1100" i="0" u="none" strike="noStrike" kern="1200" cap="none" spc="0" normalizeH="0" baseline="0" noProof="0" dirty="0">
                <a:ln>
                  <a:noFill/>
                </a:ln>
                <a:solidFill>
                  <a:srgbClr val="61A60E"/>
                </a:solidFill>
                <a:effectLst/>
                <a:uLnTx/>
                <a:uFillTx/>
                <a:latin typeface="Montserrat" panose="00000500000000000000" pitchFamily="50" charset="0"/>
              </a:endParaRPr>
            </a:p>
          </p:txBody>
        </p:sp>
        <p:sp>
          <p:nvSpPr>
            <p:cNvPr id="52" name="CuadroTexto 51">
              <a:extLst>
                <a:ext uri="{FF2B5EF4-FFF2-40B4-BE49-F238E27FC236}">
                  <a16:creationId xmlns:a16="http://schemas.microsoft.com/office/drawing/2014/main" id="{034CC90E-9203-3E21-894E-2003D8F8FF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97487" y="3092383"/>
              <a:ext cx="3540692" cy="460055"/>
            </a:xfrm>
            <a:prstGeom prst="rect">
              <a:avLst/>
            </a:prstGeom>
            <a:noFill/>
            <a:ln w="28575">
              <a:noFill/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89846" tIns="44923" rIns="89846" bIns="4492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s-CO" altLang="es-CO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61A60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ontserrat" panose="00000500000000000000" pitchFamily="50" charset="0"/>
                </a:rPr>
                <a:t>$ 34.004 </a:t>
              </a:r>
              <a:r>
                <a:rPr lang="es-CO" altLang="es-CO" sz="1100" dirty="0">
                  <a:solidFill>
                    <a:srgbClr val="61A60E"/>
                  </a:solidFill>
                  <a:latin typeface="Montserrat" panose="00000500000000000000" pitchFamily="50" charset="0"/>
                </a:rPr>
                <a:t>millones</a:t>
              </a:r>
              <a:endParaRPr kumimoji="0" lang="es-CO" altLang="es-CO" sz="1100" i="0" u="none" strike="noStrike" kern="1200" cap="none" spc="0" normalizeH="0" baseline="0" noProof="0" dirty="0">
                <a:ln>
                  <a:noFill/>
                </a:ln>
                <a:solidFill>
                  <a:srgbClr val="61A60E"/>
                </a:solidFill>
                <a:effectLst/>
                <a:uLnTx/>
                <a:uFillTx/>
                <a:latin typeface="Montserrat" panose="00000500000000000000" pitchFamily="50" charset="0"/>
              </a:endParaRPr>
            </a:p>
          </p:txBody>
        </p:sp>
      </p:grpSp>
      <p:sp>
        <p:nvSpPr>
          <p:cNvPr id="5" name="Rectángulo 4">
            <a:extLst>
              <a:ext uri="{FF2B5EF4-FFF2-40B4-BE49-F238E27FC236}">
                <a16:creationId xmlns:a16="http://schemas.microsoft.com/office/drawing/2014/main" id="{12B4565F-402E-10FF-79DE-B9527A02BA59}"/>
              </a:ext>
            </a:extLst>
          </p:cNvPr>
          <p:cNvSpPr/>
          <p:nvPr/>
        </p:nvSpPr>
        <p:spPr>
          <a:xfrm>
            <a:off x="6353910" y="-29140"/>
            <a:ext cx="213366" cy="6887140"/>
          </a:xfrm>
          <a:prstGeom prst="rect">
            <a:avLst/>
          </a:prstGeom>
          <a:solidFill>
            <a:srgbClr val="92D050">
              <a:alpha val="8719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tx1"/>
              </a:solidFill>
            </a:endParaRPr>
          </a:p>
        </p:txBody>
      </p:sp>
      <p:pic>
        <p:nvPicPr>
          <p:cNvPr id="13" name="Gráfico 12" descr="Tendencia al alza con relleno sólido">
            <a:extLst>
              <a:ext uri="{FF2B5EF4-FFF2-40B4-BE49-F238E27FC236}">
                <a16:creationId xmlns:a16="http://schemas.microsoft.com/office/drawing/2014/main" id="{AB5E5166-840C-7760-9EBC-EAEF8E9B77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2751" y="-4969"/>
            <a:ext cx="564023" cy="564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1592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Rectángulo 78">
            <a:extLst>
              <a:ext uri="{FF2B5EF4-FFF2-40B4-BE49-F238E27FC236}">
                <a16:creationId xmlns:a16="http://schemas.microsoft.com/office/drawing/2014/main" id="{CFD423D4-B2B0-D38B-FF64-45EDF1081485}"/>
              </a:ext>
            </a:extLst>
          </p:cNvPr>
          <p:cNvSpPr/>
          <p:nvPr/>
        </p:nvSpPr>
        <p:spPr>
          <a:xfrm>
            <a:off x="6248492" y="3543486"/>
            <a:ext cx="5959792" cy="9619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5" name="Rectángulo 54">
            <a:extLst>
              <a:ext uri="{FF2B5EF4-FFF2-40B4-BE49-F238E27FC236}">
                <a16:creationId xmlns:a16="http://schemas.microsoft.com/office/drawing/2014/main" id="{DBA61CE2-5BE1-70D9-7751-2DCBDFFB3BAC}"/>
              </a:ext>
            </a:extLst>
          </p:cNvPr>
          <p:cNvSpPr/>
          <p:nvPr/>
        </p:nvSpPr>
        <p:spPr>
          <a:xfrm>
            <a:off x="-267387" y="627950"/>
            <a:ext cx="6981825" cy="104100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292DF24-545D-4AD0-804A-7F80F9FCC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926" y="3293655"/>
            <a:ext cx="6219424" cy="358623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1" name="Imagen 30">
            <a:extLst>
              <a:ext uri="{FF2B5EF4-FFF2-40B4-BE49-F238E27FC236}">
                <a16:creationId xmlns:a16="http://schemas.microsoft.com/office/drawing/2014/main" id="{2651BA72-250D-30F5-4115-40D36CFE57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35"/>
          <a:stretch/>
        </p:blipFill>
        <p:spPr>
          <a:xfrm>
            <a:off x="6117417" y="-29140"/>
            <a:ext cx="6090866" cy="3591685"/>
          </a:xfrm>
          <a:prstGeom prst="rect">
            <a:avLst/>
          </a:prstGeom>
        </p:spPr>
      </p:pic>
      <p:sp>
        <p:nvSpPr>
          <p:cNvPr id="6" name="Rectángulo: esquinas redondeadas 141">
            <a:extLst>
              <a:ext uri="{FF2B5EF4-FFF2-40B4-BE49-F238E27FC236}">
                <a16:creationId xmlns:a16="http://schemas.microsoft.com/office/drawing/2014/main" id="{62470D7F-E4F0-9A57-6839-811217B8F706}"/>
              </a:ext>
            </a:extLst>
          </p:cNvPr>
          <p:cNvSpPr/>
          <p:nvPr/>
        </p:nvSpPr>
        <p:spPr>
          <a:xfrm rot="5400000">
            <a:off x="3112128" y="-2585185"/>
            <a:ext cx="107571" cy="6331828"/>
          </a:xfrm>
          <a:prstGeom prst="roundRect">
            <a:avLst/>
          </a:prstGeom>
          <a:pattFill prst="ltDnDiag">
            <a:fgClr>
              <a:srgbClr val="116864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453A476B-3C89-B07A-0AB2-DDE77A4B5720}"/>
              </a:ext>
            </a:extLst>
          </p:cNvPr>
          <p:cNvSpPr/>
          <p:nvPr/>
        </p:nvSpPr>
        <p:spPr>
          <a:xfrm>
            <a:off x="0" y="1"/>
            <a:ext cx="6030506" cy="579011"/>
          </a:xfrm>
          <a:prstGeom prst="rect">
            <a:avLst/>
          </a:prstGeom>
          <a:solidFill>
            <a:srgbClr val="016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BA10166E-7B29-B01C-E4D4-0E67010FC19F}"/>
              </a:ext>
            </a:extLst>
          </p:cNvPr>
          <p:cNvSpPr txBox="1"/>
          <p:nvPr/>
        </p:nvSpPr>
        <p:spPr>
          <a:xfrm>
            <a:off x="88369" y="12136"/>
            <a:ext cx="59804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algn="ctr">
              <a:defRPr sz="3200">
                <a:solidFill>
                  <a:schemeClr val="bg1"/>
                </a:solidFill>
                <a:latin typeface="Montserrat Black" panose="00000A00000000000000" pitchFamily="50" charset="0"/>
                <a:ea typeface="Segoe UI Black" panose="020B0A02040204020203" pitchFamily="34" charset="0"/>
              </a:defRPr>
            </a:lvl1pPr>
          </a:lstStyle>
          <a:p>
            <a:r>
              <a:rPr lang="es-ES" sz="2800" dirty="0"/>
              <a:t>Educación</a:t>
            </a: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B5CC6FD6-7525-24F2-3071-1CDC892D8495}"/>
              </a:ext>
            </a:extLst>
          </p:cNvPr>
          <p:cNvGrpSpPr/>
          <p:nvPr/>
        </p:nvGrpSpPr>
        <p:grpSpPr>
          <a:xfrm>
            <a:off x="-542732" y="754580"/>
            <a:ext cx="7386972" cy="2019782"/>
            <a:chOff x="-739174" y="767021"/>
            <a:chExt cx="7386972" cy="2019782"/>
          </a:xfrm>
        </p:grpSpPr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id="{7361E4CE-454B-D037-2CD9-64B21A9519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322176" y="1843274"/>
              <a:ext cx="3540692" cy="460055"/>
            </a:xfrm>
            <a:prstGeom prst="rect">
              <a:avLst/>
            </a:prstGeom>
            <a:noFill/>
            <a:ln w="28575">
              <a:noFill/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89846" tIns="44923" rIns="89846" bIns="4492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s-CO" altLang="es-CO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61A60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ontserrat" panose="00000500000000000000" pitchFamily="50" charset="0"/>
                </a:rPr>
                <a:t>$ 14.143 </a:t>
              </a:r>
              <a:r>
                <a:rPr lang="es-CO" altLang="es-CO" sz="1100" dirty="0">
                  <a:solidFill>
                    <a:srgbClr val="61A60E"/>
                  </a:solidFill>
                  <a:latin typeface="Montserrat" panose="00000500000000000000" pitchFamily="50" charset="0"/>
                </a:rPr>
                <a:t>millones</a:t>
              </a:r>
              <a:endParaRPr kumimoji="0" lang="es-CO" altLang="es-CO" sz="1100" i="0" u="none" strike="noStrike" kern="1200" cap="none" spc="0" normalizeH="0" baseline="0" noProof="0" dirty="0">
                <a:ln>
                  <a:noFill/>
                </a:ln>
                <a:solidFill>
                  <a:srgbClr val="61A60E"/>
                </a:solidFill>
                <a:effectLst/>
                <a:uLnTx/>
                <a:uFillTx/>
                <a:latin typeface="Montserrat" panose="00000500000000000000" pitchFamily="50" charset="0"/>
              </a:endParaRPr>
            </a:p>
          </p:txBody>
        </p:sp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C79BFB20-1881-BC10-2754-8BF2E1E4B9CA}"/>
                </a:ext>
              </a:extLst>
            </p:cNvPr>
            <p:cNvGrpSpPr/>
            <p:nvPr/>
          </p:nvGrpSpPr>
          <p:grpSpPr>
            <a:xfrm>
              <a:off x="-739174" y="767021"/>
              <a:ext cx="7386972" cy="2019782"/>
              <a:chOff x="13582876" y="3566241"/>
              <a:chExt cx="7386972" cy="2019782"/>
            </a:xfrm>
          </p:grpSpPr>
          <p:sp>
            <p:nvSpPr>
              <p:cNvPr id="34" name="CuadroTexto 33">
                <a:hlinkClick r:id="" action="ppaction://noaction"/>
                <a:extLst>
                  <a:ext uri="{FF2B5EF4-FFF2-40B4-BE49-F238E27FC236}">
                    <a16:creationId xmlns:a16="http://schemas.microsoft.com/office/drawing/2014/main" id="{43C40D34-5172-09E3-FD85-7B721275E9D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582876" y="5033635"/>
                <a:ext cx="3997915" cy="552388"/>
              </a:xfrm>
              <a:prstGeom prst="rect">
                <a:avLst/>
              </a:prstGeom>
              <a:noFill/>
              <a:ln w="28575">
                <a:noFill/>
                <a:prstDash val="dashDot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89846" tIns="44923" rIns="89846" bIns="44923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309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lang="es-CO" altLang="es-CO" sz="1600" dirty="0">
                    <a:solidFill>
                      <a:schemeClr val="accent6">
                        <a:lumMod val="50000"/>
                      </a:schemeClr>
                    </a:solidFill>
                    <a:latin typeface="Montserrat Black" panose="00000A00000000000000" pitchFamily="50" charset="0"/>
                  </a:rPr>
                  <a:t>Infraestructura </a:t>
                </a:r>
              </a:p>
              <a:p>
                <a:pPr marL="0" marR="0" lvl="0" indent="0" algn="ctr" defTabSz="914309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lang="es-CO" altLang="es-CO" sz="1400" dirty="0">
                    <a:solidFill>
                      <a:schemeClr val="accent6">
                        <a:lumMod val="50000"/>
                      </a:schemeClr>
                    </a:solidFill>
                    <a:latin typeface="Montserrat Black" panose="00000A00000000000000" pitchFamily="50" charset="0"/>
                  </a:rPr>
                  <a:t>Educativa</a:t>
                </a:r>
              </a:p>
            </p:txBody>
          </p:sp>
          <p:sp>
            <p:nvSpPr>
              <p:cNvPr id="46" name="CuadroTexto 45">
                <a:extLst>
                  <a:ext uri="{FF2B5EF4-FFF2-40B4-BE49-F238E27FC236}">
                    <a16:creationId xmlns:a16="http://schemas.microsoft.com/office/drawing/2014/main" id="{C7CDE5F1-419B-C58A-724C-197E211F79C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406499" y="3804136"/>
                <a:ext cx="4089249" cy="644721"/>
              </a:xfrm>
              <a:prstGeom prst="rect">
                <a:avLst/>
              </a:prstGeom>
              <a:noFill/>
              <a:ln w="28575">
                <a:noFill/>
                <a:prstDash val="dashDot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89846" tIns="44923" rIns="89846" bIns="44923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309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CO" altLang="es-CO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166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Montserrat Black" panose="00000A00000000000000" pitchFamily="50" charset="0"/>
                  </a:rPr>
                  <a:t>$ 25.643 </a:t>
                </a:r>
                <a:r>
                  <a:rPr lang="es-CO" altLang="es-CO" sz="1600" dirty="0">
                    <a:solidFill>
                      <a:schemeClr val="accent6">
                        <a:lumMod val="50000"/>
                      </a:schemeClr>
                    </a:solidFill>
                    <a:latin typeface="Montserrat Black" panose="00000A00000000000000" pitchFamily="50" charset="0"/>
                  </a:rPr>
                  <a:t>millones</a:t>
                </a:r>
                <a:endParaRPr kumimoji="0" lang="es-CO" altLang="es-CO" sz="1600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Montserrat Black" panose="00000A00000000000000" pitchFamily="50" charset="0"/>
                </a:endParaRPr>
              </a:p>
            </p:txBody>
          </p:sp>
          <p:cxnSp>
            <p:nvCxnSpPr>
              <p:cNvPr id="50" name="Conector recto 49">
                <a:extLst>
                  <a:ext uri="{FF2B5EF4-FFF2-40B4-BE49-F238E27FC236}">
                    <a16:creationId xmlns:a16="http://schemas.microsoft.com/office/drawing/2014/main" id="{577F104B-FB27-2813-B294-D8BBD4DC6D7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7379301" y="4670987"/>
                <a:ext cx="0" cy="694199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CuadroTexto 32">
                <a:extLst>
                  <a:ext uri="{FF2B5EF4-FFF2-40B4-BE49-F238E27FC236}">
                    <a16:creationId xmlns:a16="http://schemas.microsoft.com/office/drawing/2014/main" id="{50531663-3E99-8C7A-2316-90D96B21A7F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917903" y="4715737"/>
                <a:ext cx="2447812" cy="460055"/>
              </a:xfrm>
              <a:prstGeom prst="rect">
                <a:avLst/>
              </a:prstGeom>
              <a:noFill/>
              <a:ln w="28575">
                <a:noFill/>
                <a:prstDash val="dashDot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89846" tIns="44923" rIns="89846" bIns="44923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309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CO" altLang="es-CO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61A60E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Montserrat" panose="00000500000000000000" pitchFamily="50" charset="0"/>
                  </a:rPr>
                  <a:t>$ 11.500 </a:t>
                </a:r>
                <a:r>
                  <a:rPr lang="es-CO" altLang="es-CO" sz="1100" dirty="0">
                    <a:solidFill>
                      <a:srgbClr val="61A60E"/>
                    </a:solidFill>
                    <a:latin typeface="Montserrat" panose="00000500000000000000" pitchFamily="50" charset="0"/>
                  </a:rPr>
                  <a:t>millones</a:t>
                </a:r>
                <a:endParaRPr kumimoji="0" lang="es-CO" altLang="es-CO" sz="1100" i="0" u="none" strike="noStrike" kern="1200" cap="none" spc="0" normalizeH="0" baseline="0" noProof="0" dirty="0">
                  <a:ln>
                    <a:noFill/>
                  </a:ln>
                  <a:solidFill>
                    <a:srgbClr val="61A60E"/>
                  </a:solidFill>
                  <a:effectLst/>
                  <a:uLnTx/>
                  <a:uFillTx/>
                  <a:latin typeface="Montserrat" panose="00000500000000000000" pitchFamily="50" charset="0"/>
                </a:endParaRPr>
              </a:p>
            </p:txBody>
          </p:sp>
          <p:sp>
            <p:nvSpPr>
              <p:cNvPr id="42" name="CuadroTexto 41">
                <a:extLst>
                  <a:ext uri="{FF2B5EF4-FFF2-40B4-BE49-F238E27FC236}">
                    <a16:creationId xmlns:a16="http://schemas.microsoft.com/office/drawing/2014/main" id="{873B1DF5-1440-D561-1150-0E0B9FF790D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183549" y="3566241"/>
                <a:ext cx="2169411" cy="336945"/>
              </a:xfrm>
              <a:prstGeom prst="rect">
                <a:avLst/>
              </a:prstGeom>
              <a:noFill/>
              <a:ln w="28575">
                <a:noFill/>
                <a:prstDash val="dashDot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89846" tIns="44923" rIns="89846" bIns="44923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309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lang="es-CO" altLang="es-CO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Montserrat Black" panose="00000A00000000000000" pitchFamily="50" charset="0"/>
                  </a:rPr>
                  <a:t>Asignado</a:t>
                </a:r>
              </a:p>
            </p:txBody>
          </p:sp>
          <p:sp>
            <p:nvSpPr>
              <p:cNvPr id="30" name="CuadroTexto 29">
                <a:hlinkClick r:id="" action="ppaction://noaction"/>
                <a:extLst>
                  <a:ext uri="{FF2B5EF4-FFF2-40B4-BE49-F238E27FC236}">
                    <a16:creationId xmlns:a16="http://schemas.microsoft.com/office/drawing/2014/main" id="{31271F36-7B13-6833-CB43-19D9C913929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971933" y="5124495"/>
                <a:ext cx="3997915" cy="336945"/>
              </a:xfrm>
              <a:prstGeom prst="rect">
                <a:avLst/>
              </a:prstGeom>
              <a:noFill/>
              <a:ln w="28575">
                <a:noFill/>
                <a:prstDash val="dashDot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89846" tIns="44923" rIns="89846" bIns="44923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309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lang="es-CO" altLang="es-CO" sz="1600" dirty="0">
                    <a:solidFill>
                      <a:schemeClr val="accent6">
                        <a:lumMod val="50000"/>
                      </a:schemeClr>
                    </a:solidFill>
                    <a:latin typeface="Montserrat Black" panose="00000A00000000000000" pitchFamily="50" charset="0"/>
                  </a:rPr>
                  <a:t>Política Educativa </a:t>
                </a:r>
                <a:endParaRPr lang="es-CO" altLang="es-CO" sz="1400" dirty="0">
                  <a:solidFill>
                    <a:schemeClr val="accent6">
                      <a:lumMod val="50000"/>
                    </a:schemeClr>
                  </a:solidFill>
                  <a:latin typeface="Montserrat Black" panose="00000A00000000000000" pitchFamily="50" charset="0"/>
                </a:endParaRPr>
              </a:p>
            </p:txBody>
          </p:sp>
        </p:grpSp>
      </p:grpSp>
      <p:sp>
        <p:nvSpPr>
          <p:cNvPr id="35" name="Rectángulo: esquinas redondeadas 141">
            <a:extLst>
              <a:ext uri="{FF2B5EF4-FFF2-40B4-BE49-F238E27FC236}">
                <a16:creationId xmlns:a16="http://schemas.microsoft.com/office/drawing/2014/main" id="{5ED93D4F-65DC-6F3F-D2C9-6F1A88D81ED9}"/>
              </a:ext>
            </a:extLst>
          </p:cNvPr>
          <p:cNvSpPr/>
          <p:nvPr/>
        </p:nvSpPr>
        <p:spPr>
          <a:xfrm rot="5400000">
            <a:off x="9251627" y="401433"/>
            <a:ext cx="107571" cy="6331828"/>
          </a:xfrm>
          <a:prstGeom prst="roundRect">
            <a:avLst/>
          </a:prstGeom>
          <a:pattFill prst="ltDnDiag">
            <a:fgClr>
              <a:srgbClr val="116864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ectángulo 36">
            <a:extLst>
              <a:ext uri="{FF2B5EF4-FFF2-40B4-BE49-F238E27FC236}">
                <a16:creationId xmlns:a16="http://schemas.microsoft.com/office/drawing/2014/main" id="{2C57072B-A220-EA30-4325-2F5EDA869A68}"/>
              </a:ext>
            </a:extLst>
          </p:cNvPr>
          <p:cNvSpPr/>
          <p:nvPr/>
        </p:nvSpPr>
        <p:spPr>
          <a:xfrm>
            <a:off x="6232381" y="2986619"/>
            <a:ext cx="6254614" cy="579011"/>
          </a:xfrm>
          <a:prstGeom prst="rect">
            <a:avLst/>
          </a:prstGeom>
          <a:solidFill>
            <a:srgbClr val="0166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44B6ACC4-0499-C1D4-2FC4-E86390D5B1E9}"/>
              </a:ext>
            </a:extLst>
          </p:cNvPr>
          <p:cNvSpPr txBox="1"/>
          <p:nvPr/>
        </p:nvSpPr>
        <p:spPr>
          <a:xfrm>
            <a:off x="6362846" y="3017500"/>
            <a:ext cx="55266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CO"/>
            </a:defPPr>
            <a:lvl1pPr algn="ctr">
              <a:defRPr sz="3200">
                <a:solidFill>
                  <a:schemeClr val="bg1"/>
                </a:solidFill>
                <a:latin typeface="Montserrat Black" panose="00000A00000000000000" pitchFamily="50" charset="0"/>
                <a:ea typeface="Segoe UI Black" panose="020B0A02040204020203" pitchFamily="34" charset="0"/>
              </a:defRPr>
            </a:lvl1pPr>
          </a:lstStyle>
          <a:p>
            <a:r>
              <a:rPr lang="es-ES" sz="2800" dirty="0"/>
              <a:t>Salud</a:t>
            </a:r>
          </a:p>
        </p:txBody>
      </p:sp>
      <p:sp>
        <p:nvSpPr>
          <p:cNvPr id="54" name="Rectángulo 53">
            <a:extLst>
              <a:ext uri="{FF2B5EF4-FFF2-40B4-BE49-F238E27FC236}">
                <a16:creationId xmlns:a16="http://schemas.microsoft.com/office/drawing/2014/main" id="{72E69907-FEF1-600A-3C66-CDE88963E9D5}"/>
              </a:ext>
            </a:extLst>
          </p:cNvPr>
          <p:cNvSpPr/>
          <p:nvPr/>
        </p:nvSpPr>
        <p:spPr>
          <a:xfrm>
            <a:off x="-245983" y="3273515"/>
            <a:ext cx="6421897" cy="153055"/>
          </a:xfrm>
          <a:prstGeom prst="rect">
            <a:avLst/>
          </a:prstGeom>
          <a:solidFill>
            <a:schemeClr val="bg1">
              <a:alpha val="87197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tx1"/>
              </a:solidFill>
            </a:endParaRPr>
          </a:p>
        </p:txBody>
      </p:sp>
      <p:pic>
        <p:nvPicPr>
          <p:cNvPr id="9" name="Gráfico 8" descr="Médico con relleno sólido">
            <a:extLst>
              <a:ext uri="{FF2B5EF4-FFF2-40B4-BE49-F238E27FC236}">
                <a16:creationId xmlns:a16="http://schemas.microsoft.com/office/drawing/2014/main" id="{095F39F2-25ED-D7FC-0B0A-D63D4306D5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69860" y="2983534"/>
            <a:ext cx="579011" cy="579011"/>
          </a:xfrm>
          <a:prstGeom prst="rect">
            <a:avLst/>
          </a:prstGeom>
        </p:spPr>
      </p:pic>
      <p:pic>
        <p:nvPicPr>
          <p:cNvPr id="12" name="Gráfico 11" descr="Libro abierto con relleno sólido">
            <a:extLst>
              <a:ext uri="{FF2B5EF4-FFF2-40B4-BE49-F238E27FC236}">
                <a16:creationId xmlns:a16="http://schemas.microsoft.com/office/drawing/2014/main" id="{133CD6D4-ACFE-FDC9-C831-0738E548E8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09057" y="-21137"/>
            <a:ext cx="600149" cy="600149"/>
          </a:xfrm>
          <a:prstGeom prst="rect">
            <a:avLst/>
          </a:prstGeom>
        </p:spPr>
      </p:pic>
      <p:grpSp>
        <p:nvGrpSpPr>
          <p:cNvPr id="40" name="Grupo 39">
            <a:extLst>
              <a:ext uri="{FF2B5EF4-FFF2-40B4-BE49-F238E27FC236}">
                <a16:creationId xmlns:a16="http://schemas.microsoft.com/office/drawing/2014/main" id="{6D5D2C55-F004-D274-755A-251A2076E990}"/>
              </a:ext>
            </a:extLst>
          </p:cNvPr>
          <p:cNvGrpSpPr/>
          <p:nvPr/>
        </p:nvGrpSpPr>
        <p:grpSpPr>
          <a:xfrm>
            <a:off x="5242878" y="3659428"/>
            <a:ext cx="7463328" cy="3198202"/>
            <a:chOff x="-756266" y="3628888"/>
            <a:chExt cx="7463328" cy="3198202"/>
          </a:xfrm>
        </p:grpSpPr>
        <p:grpSp>
          <p:nvGrpSpPr>
            <p:cNvPr id="45" name="Grupo 44">
              <a:extLst>
                <a:ext uri="{FF2B5EF4-FFF2-40B4-BE49-F238E27FC236}">
                  <a16:creationId xmlns:a16="http://schemas.microsoft.com/office/drawing/2014/main" id="{1B5D9ECD-76DA-683F-2914-E022343223F6}"/>
                </a:ext>
              </a:extLst>
            </p:cNvPr>
            <p:cNvGrpSpPr/>
            <p:nvPr/>
          </p:nvGrpSpPr>
          <p:grpSpPr>
            <a:xfrm>
              <a:off x="-756266" y="3628888"/>
              <a:ext cx="7463328" cy="3198202"/>
              <a:chOff x="13565784" y="6428108"/>
              <a:chExt cx="7463328" cy="3198202"/>
            </a:xfrm>
          </p:grpSpPr>
          <p:sp>
            <p:nvSpPr>
              <p:cNvPr id="68" name="CuadroTexto 67">
                <a:hlinkClick r:id="" action="ppaction://noaction"/>
                <a:extLst>
                  <a:ext uri="{FF2B5EF4-FFF2-40B4-BE49-F238E27FC236}">
                    <a16:creationId xmlns:a16="http://schemas.microsoft.com/office/drawing/2014/main" id="{0A0253CA-F5D8-AB5D-AB38-BF322E07C5B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565784" y="7871123"/>
                <a:ext cx="3997915" cy="552388"/>
              </a:xfrm>
              <a:prstGeom prst="rect">
                <a:avLst/>
              </a:prstGeom>
              <a:noFill/>
              <a:ln w="28575">
                <a:noFill/>
                <a:prstDash val="dashDot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89846" tIns="44923" rIns="89846" bIns="44923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309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lang="es-CO" altLang="es-CO" sz="1600" dirty="0">
                    <a:solidFill>
                      <a:schemeClr val="accent6">
                        <a:lumMod val="50000"/>
                      </a:schemeClr>
                    </a:solidFill>
                    <a:latin typeface="Montserrat Black" panose="00000A00000000000000" pitchFamily="50" charset="0"/>
                  </a:rPr>
                  <a:t>Instalaciones</a:t>
                </a:r>
              </a:p>
              <a:p>
                <a:pPr marL="0" marR="0" lvl="0" indent="0" algn="ctr" defTabSz="914309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lang="es-CO" altLang="es-CO" sz="1400" dirty="0">
                    <a:solidFill>
                      <a:schemeClr val="accent6">
                        <a:lumMod val="50000"/>
                      </a:schemeClr>
                    </a:solidFill>
                    <a:latin typeface="Montserrat Black" panose="00000A00000000000000" pitchFamily="50" charset="0"/>
                  </a:rPr>
                  <a:t>Salud</a:t>
                </a:r>
                <a:endParaRPr lang="es-CO" altLang="es-CO" sz="1200" dirty="0">
                  <a:solidFill>
                    <a:schemeClr val="accent6">
                      <a:lumMod val="50000"/>
                    </a:schemeClr>
                  </a:solidFill>
                  <a:latin typeface="Montserrat Black" panose="00000A00000000000000" pitchFamily="50" charset="0"/>
                </a:endParaRPr>
              </a:p>
            </p:txBody>
          </p:sp>
          <p:sp>
            <p:nvSpPr>
              <p:cNvPr id="69" name="CuadroTexto 68">
                <a:hlinkClick r:id="" action="ppaction://noaction"/>
                <a:extLst>
                  <a:ext uri="{FF2B5EF4-FFF2-40B4-BE49-F238E27FC236}">
                    <a16:creationId xmlns:a16="http://schemas.microsoft.com/office/drawing/2014/main" id="{9844709F-6F9B-1A6E-5311-35FB54D473F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568289" y="9036327"/>
                <a:ext cx="3997915" cy="336945"/>
              </a:xfrm>
              <a:prstGeom prst="rect">
                <a:avLst/>
              </a:prstGeom>
              <a:noFill/>
              <a:ln w="28575">
                <a:noFill/>
                <a:prstDash val="dashDot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89846" tIns="44923" rIns="89846" bIns="44923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309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lang="es-CO" altLang="es-CO" sz="1600" dirty="0">
                    <a:solidFill>
                      <a:schemeClr val="accent6">
                        <a:lumMod val="50000"/>
                      </a:schemeClr>
                    </a:solidFill>
                    <a:latin typeface="Montserrat Black" panose="00000A00000000000000" pitchFamily="50" charset="0"/>
                  </a:rPr>
                  <a:t>Movilidad</a:t>
                </a:r>
                <a:endParaRPr lang="es-CO" altLang="es-CO" sz="1400" dirty="0">
                  <a:solidFill>
                    <a:schemeClr val="accent6">
                      <a:lumMod val="50000"/>
                    </a:schemeClr>
                  </a:solidFill>
                  <a:latin typeface="Montserrat Black" panose="00000A00000000000000" pitchFamily="50" charset="0"/>
                </a:endParaRPr>
              </a:p>
            </p:txBody>
          </p:sp>
          <p:sp>
            <p:nvSpPr>
              <p:cNvPr id="70" name="CuadroTexto 69">
                <a:hlinkClick r:id="" action="ppaction://noaction"/>
                <a:extLst>
                  <a:ext uri="{FF2B5EF4-FFF2-40B4-BE49-F238E27FC236}">
                    <a16:creationId xmlns:a16="http://schemas.microsoft.com/office/drawing/2014/main" id="{EC4C465D-5CA5-081C-1049-18D19F0E945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031197" y="9043144"/>
                <a:ext cx="3997915" cy="583166"/>
              </a:xfrm>
              <a:prstGeom prst="rect">
                <a:avLst/>
              </a:prstGeom>
              <a:noFill/>
              <a:ln w="28575">
                <a:noFill/>
                <a:prstDash val="dashDot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89846" tIns="44923" rIns="89846" bIns="44923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309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lang="es-CO" altLang="es-CO" sz="1600" dirty="0">
                    <a:solidFill>
                      <a:schemeClr val="accent6">
                        <a:lumMod val="50000"/>
                      </a:schemeClr>
                    </a:solidFill>
                    <a:latin typeface="Montserrat Black" panose="00000A00000000000000" pitchFamily="50" charset="0"/>
                  </a:rPr>
                  <a:t>Actualización</a:t>
                </a:r>
              </a:p>
              <a:p>
                <a:pPr marL="0" marR="0" lvl="0" indent="0" algn="ctr" defTabSz="914309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lang="es-CO" altLang="es-CO" sz="1600" dirty="0">
                    <a:solidFill>
                      <a:schemeClr val="accent6">
                        <a:lumMod val="50000"/>
                      </a:schemeClr>
                    </a:solidFill>
                    <a:latin typeface="Montserrat Black" panose="00000A00000000000000" pitchFamily="50" charset="0"/>
                  </a:rPr>
                  <a:t>Sistemas de información</a:t>
                </a:r>
                <a:endParaRPr lang="es-CO" altLang="es-CO" sz="1400" dirty="0">
                  <a:solidFill>
                    <a:schemeClr val="accent6">
                      <a:lumMod val="50000"/>
                    </a:schemeClr>
                  </a:solidFill>
                  <a:latin typeface="Montserrat Black" panose="00000A00000000000000" pitchFamily="50" charset="0"/>
                </a:endParaRPr>
              </a:p>
            </p:txBody>
          </p:sp>
          <p:sp>
            <p:nvSpPr>
              <p:cNvPr id="71" name="CuadroTexto 70">
                <a:hlinkClick r:id="" action="ppaction://noaction"/>
                <a:extLst>
                  <a:ext uri="{FF2B5EF4-FFF2-40B4-BE49-F238E27FC236}">
                    <a16:creationId xmlns:a16="http://schemas.microsoft.com/office/drawing/2014/main" id="{D264E66A-7BF5-C98E-7085-E8188CB1FBFC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002539" y="7847778"/>
                <a:ext cx="3997915" cy="583166"/>
              </a:xfrm>
              <a:prstGeom prst="rect">
                <a:avLst/>
              </a:prstGeom>
              <a:noFill/>
              <a:ln w="28575">
                <a:noFill/>
                <a:prstDash val="dashDot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89846" tIns="44923" rIns="89846" bIns="44923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309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lang="es-CO" altLang="es-CO" sz="1600" dirty="0">
                    <a:solidFill>
                      <a:schemeClr val="accent6">
                        <a:lumMod val="50000"/>
                      </a:schemeClr>
                    </a:solidFill>
                    <a:latin typeface="Montserrat Black" panose="00000A00000000000000" pitchFamily="50" charset="0"/>
                  </a:rPr>
                  <a:t>Equipo</a:t>
                </a:r>
              </a:p>
              <a:p>
                <a:pPr marL="0" marR="0" lvl="0" indent="0" algn="ctr" defTabSz="914309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lang="es-CO" altLang="es-CO" sz="1600" dirty="0">
                    <a:solidFill>
                      <a:schemeClr val="accent6">
                        <a:lumMod val="50000"/>
                      </a:schemeClr>
                    </a:solidFill>
                    <a:latin typeface="Montserrat Black" panose="00000A00000000000000" pitchFamily="50" charset="0"/>
                  </a:rPr>
                  <a:t>Hospitalario</a:t>
                </a:r>
                <a:endParaRPr lang="es-CO" altLang="es-CO" sz="1400" dirty="0">
                  <a:solidFill>
                    <a:schemeClr val="accent6">
                      <a:lumMod val="50000"/>
                    </a:schemeClr>
                  </a:solidFill>
                  <a:latin typeface="Montserrat Black" panose="00000A00000000000000" pitchFamily="50" charset="0"/>
                </a:endParaRPr>
              </a:p>
            </p:txBody>
          </p:sp>
          <p:cxnSp>
            <p:nvCxnSpPr>
              <p:cNvPr id="72" name="Conector recto 71">
                <a:extLst>
                  <a:ext uri="{FF2B5EF4-FFF2-40B4-BE49-F238E27FC236}">
                    <a16:creationId xmlns:a16="http://schemas.microsoft.com/office/drawing/2014/main" id="{6454DE1F-35D4-3EBA-73E4-E4E4B4FF264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7383098" y="7448355"/>
                <a:ext cx="0" cy="694199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Conector recto 72">
                <a:extLst>
                  <a:ext uri="{FF2B5EF4-FFF2-40B4-BE49-F238E27FC236}">
                    <a16:creationId xmlns:a16="http://schemas.microsoft.com/office/drawing/2014/main" id="{EA5EFE73-C031-80A2-BB83-385EFA4D176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7380597" y="8641380"/>
                <a:ext cx="0" cy="694199"/>
              </a:xfrm>
              <a:prstGeom prst="line">
                <a:avLst/>
              </a:prstGeom>
              <a:ln w="19050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" name="CuadroTexto 73">
                <a:extLst>
                  <a:ext uri="{FF2B5EF4-FFF2-40B4-BE49-F238E27FC236}">
                    <a16:creationId xmlns:a16="http://schemas.microsoft.com/office/drawing/2014/main" id="{017029B6-E80D-E559-B0A3-FFE83CF2D2B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808212" y="6661189"/>
                <a:ext cx="4089249" cy="644721"/>
              </a:xfrm>
              <a:prstGeom prst="rect">
                <a:avLst/>
              </a:prstGeom>
              <a:noFill/>
              <a:ln w="28575">
                <a:noFill/>
                <a:prstDash val="dashDot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89846" tIns="44923" rIns="89846" bIns="44923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309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kumimoji="0" lang="es-CO" altLang="es-CO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1666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Montserrat Black" panose="00000A00000000000000" pitchFamily="50" charset="0"/>
                  </a:rPr>
                  <a:t>$ 41.901 </a:t>
                </a:r>
                <a:r>
                  <a:rPr lang="es-CO" altLang="es-CO" sz="1600" dirty="0">
                    <a:solidFill>
                      <a:schemeClr val="accent6">
                        <a:lumMod val="50000"/>
                      </a:schemeClr>
                    </a:solidFill>
                    <a:latin typeface="Montserrat Black" panose="00000A00000000000000" pitchFamily="50" charset="0"/>
                  </a:rPr>
                  <a:t>millones</a:t>
                </a:r>
                <a:endParaRPr kumimoji="0" lang="es-CO" altLang="es-CO" sz="1600" i="0" u="none" strike="noStrike" kern="1200" cap="none" spc="0" normalizeH="0" baseline="0" noProof="0" dirty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Montserrat Black" panose="00000A00000000000000" pitchFamily="50" charset="0"/>
                </a:endParaRPr>
              </a:p>
            </p:txBody>
          </p:sp>
          <p:sp>
            <p:nvSpPr>
              <p:cNvPr id="76" name="CuadroTexto 75">
                <a:extLst>
                  <a:ext uri="{FF2B5EF4-FFF2-40B4-BE49-F238E27FC236}">
                    <a16:creationId xmlns:a16="http://schemas.microsoft.com/office/drawing/2014/main" id="{AA48249C-4B1A-71F9-E855-15C7F2E38DC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415635" y="6428108"/>
                <a:ext cx="2169411" cy="336945"/>
              </a:xfrm>
              <a:prstGeom prst="rect">
                <a:avLst/>
              </a:prstGeom>
              <a:noFill/>
              <a:ln w="28575">
                <a:noFill/>
                <a:prstDash val="dashDot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 lIns="89846" tIns="44923" rIns="89846" bIns="44923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lnSpc>
                    <a:spcPct val="90000"/>
                  </a:lnSpc>
                  <a:spcBef>
                    <a:spcPts val="5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ctr" defTabSz="914309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r>
                  <a:rPr lang="es-CO" altLang="es-CO" sz="16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Montserrat Black" panose="00000A00000000000000" pitchFamily="50" charset="0"/>
                  </a:rPr>
                  <a:t>Asignado</a:t>
                </a:r>
              </a:p>
            </p:txBody>
          </p:sp>
        </p:grpSp>
        <p:sp>
          <p:nvSpPr>
            <p:cNvPr id="58" name="CuadroTexto 57">
              <a:extLst>
                <a:ext uri="{FF2B5EF4-FFF2-40B4-BE49-F238E27FC236}">
                  <a16:creationId xmlns:a16="http://schemas.microsoft.com/office/drawing/2014/main" id="{80BFEF9B-837D-D51D-26F4-A01CCFB25F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339268" y="4689308"/>
              <a:ext cx="3540692" cy="460055"/>
            </a:xfrm>
            <a:prstGeom prst="rect">
              <a:avLst/>
            </a:prstGeom>
            <a:noFill/>
            <a:ln w="28575">
              <a:noFill/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89846" tIns="44923" rIns="89846" bIns="4492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s-CO" altLang="es-CO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61A60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ontserrat" panose="00000500000000000000" pitchFamily="50" charset="0"/>
                </a:rPr>
                <a:t>$ 27.328 </a:t>
              </a:r>
              <a:r>
                <a:rPr lang="es-CO" altLang="es-CO" sz="1100" dirty="0">
                  <a:solidFill>
                    <a:srgbClr val="61A60E"/>
                  </a:solidFill>
                  <a:latin typeface="Montserrat" panose="00000500000000000000" pitchFamily="50" charset="0"/>
                </a:rPr>
                <a:t>millones</a:t>
              </a:r>
              <a:endParaRPr kumimoji="0" lang="es-CO" altLang="es-CO" sz="1100" i="0" u="none" strike="noStrike" kern="1200" cap="none" spc="0" normalizeH="0" baseline="0" noProof="0" dirty="0">
                <a:ln>
                  <a:noFill/>
                </a:ln>
                <a:solidFill>
                  <a:srgbClr val="61A60E"/>
                </a:solidFill>
                <a:effectLst/>
                <a:uLnTx/>
                <a:uFillTx/>
                <a:latin typeface="Montserrat" panose="00000500000000000000" pitchFamily="50" charset="0"/>
              </a:endParaRPr>
            </a:p>
          </p:txBody>
        </p:sp>
        <p:sp>
          <p:nvSpPr>
            <p:cNvPr id="59" name="CuadroTexto 58">
              <a:extLst>
                <a:ext uri="{FF2B5EF4-FFF2-40B4-BE49-F238E27FC236}">
                  <a16:creationId xmlns:a16="http://schemas.microsoft.com/office/drawing/2014/main" id="{2828AB43-38FF-AF54-7D44-362C78677B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362401" y="5845966"/>
              <a:ext cx="3540692" cy="460055"/>
            </a:xfrm>
            <a:prstGeom prst="rect">
              <a:avLst/>
            </a:prstGeom>
            <a:noFill/>
            <a:ln w="28575">
              <a:noFill/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89846" tIns="44923" rIns="89846" bIns="4492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s-CO" altLang="es-CO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61A60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ontserrat" panose="00000500000000000000" pitchFamily="50" charset="0"/>
                </a:rPr>
                <a:t>$ 2.000 </a:t>
              </a:r>
              <a:r>
                <a:rPr lang="es-CO" altLang="es-CO" sz="1100" dirty="0">
                  <a:solidFill>
                    <a:srgbClr val="61A60E"/>
                  </a:solidFill>
                  <a:latin typeface="Montserrat" panose="00000500000000000000" pitchFamily="50" charset="0"/>
                </a:rPr>
                <a:t>millones</a:t>
              </a:r>
              <a:endParaRPr kumimoji="0" lang="es-CO" altLang="es-CO" sz="1100" i="0" u="none" strike="noStrike" kern="1200" cap="none" spc="0" normalizeH="0" baseline="0" noProof="0" dirty="0">
                <a:ln>
                  <a:noFill/>
                </a:ln>
                <a:solidFill>
                  <a:srgbClr val="61A60E"/>
                </a:solidFill>
                <a:effectLst/>
                <a:uLnTx/>
                <a:uFillTx/>
                <a:latin typeface="Montserrat" panose="00000500000000000000" pitchFamily="50" charset="0"/>
              </a:endParaRPr>
            </a:p>
          </p:txBody>
        </p:sp>
        <p:sp>
          <p:nvSpPr>
            <p:cNvPr id="60" name="CuadroTexto 59">
              <a:extLst>
                <a:ext uri="{FF2B5EF4-FFF2-40B4-BE49-F238E27FC236}">
                  <a16:creationId xmlns:a16="http://schemas.microsoft.com/office/drawing/2014/main" id="{5CB5E3E7-2762-C959-C402-A907682987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6145" y="5852783"/>
              <a:ext cx="3540692" cy="460055"/>
            </a:xfrm>
            <a:prstGeom prst="rect">
              <a:avLst/>
            </a:prstGeom>
            <a:noFill/>
            <a:ln w="28575">
              <a:noFill/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89846" tIns="44923" rIns="89846" bIns="4492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s-CO" altLang="es-CO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61A60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ontserrat" panose="00000500000000000000" pitchFamily="50" charset="0"/>
                </a:rPr>
                <a:t>$ 4.573 </a:t>
              </a:r>
              <a:r>
                <a:rPr lang="es-CO" altLang="es-CO" sz="1100" dirty="0">
                  <a:solidFill>
                    <a:srgbClr val="61A60E"/>
                  </a:solidFill>
                  <a:latin typeface="Montserrat" panose="00000500000000000000" pitchFamily="50" charset="0"/>
                </a:rPr>
                <a:t>millones</a:t>
              </a:r>
              <a:endParaRPr kumimoji="0" lang="es-CO" altLang="es-CO" sz="1100" i="0" u="none" strike="noStrike" kern="1200" cap="none" spc="0" normalizeH="0" baseline="0" noProof="0" dirty="0">
                <a:ln>
                  <a:noFill/>
                </a:ln>
                <a:solidFill>
                  <a:srgbClr val="61A60E"/>
                </a:solidFill>
                <a:effectLst/>
                <a:uLnTx/>
                <a:uFillTx/>
                <a:latin typeface="Montserrat" panose="00000500000000000000" pitchFamily="50" charset="0"/>
              </a:endParaRPr>
            </a:p>
          </p:txBody>
        </p:sp>
        <p:sp>
          <p:nvSpPr>
            <p:cNvPr id="61" name="CuadroTexto 60">
              <a:extLst>
                <a:ext uri="{FF2B5EF4-FFF2-40B4-BE49-F238E27FC236}">
                  <a16:creationId xmlns:a16="http://schemas.microsoft.com/office/drawing/2014/main" id="{34B4908E-D3C5-AF3B-1CF9-623ED45722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97487" y="4657417"/>
              <a:ext cx="3540692" cy="460055"/>
            </a:xfrm>
            <a:prstGeom prst="rect">
              <a:avLst/>
            </a:prstGeom>
            <a:noFill/>
            <a:ln w="28575">
              <a:noFill/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89846" tIns="44923" rIns="89846" bIns="44923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s-CO" altLang="es-CO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61A60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Montserrat" panose="00000500000000000000" pitchFamily="50" charset="0"/>
                </a:rPr>
                <a:t>$ 8.000 </a:t>
              </a:r>
              <a:r>
                <a:rPr lang="es-CO" altLang="es-CO" sz="1100" dirty="0">
                  <a:solidFill>
                    <a:srgbClr val="61A60E"/>
                  </a:solidFill>
                  <a:latin typeface="Montserrat" panose="00000500000000000000" pitchFamily="50" charset="0"/>
                </a:rPr>
                <a:t>millones</a:t>
              </a:r>
              <a:endParaRPr kumimoji="0" lang="es-CO" altLang="es-CO" sz="1100" i="0" u="none" strike="noStrike" kern="1200" cap="none" spc="0" normalizeH="0" baseline="0" noProof="0" dirty="0">
                <a:ln>
                  <a:noFill/>
                </a:ln>
                <a:solidFill>
                  <a:srgbClr val="61A60E"/>
                </a:solidFill>
                <a:effectLst/>
                <a:uLnTx/>
                <a:uFillTx/>
                <a:latin typeface="Montserrat" panose="00000500000000000000" pitchFamily="50" charset="0"/>
              </a:endParaRPr>
            </a:p>
          </p:txBody>
        </p:sp>
      </p:grpSp>
      <p:sp>
        <p:nvSpPr>
          <p:cNvPr id="78" name="Rectángulo: esquinas redondeadas 141">
            <a:extLst>
              <a:ext uri="{FF2B5EF4-FFF2-40B4-BE49-F238E27FC236}">
                <a16:creationId xmlns:a16="http://schemas.microsoft.com/office/drawing/2014/main" id="{3D133851-4956-A14B-6B67-0CCD34F53F1E}"/>
              </a:ext>
            </a:extLst>
          </p:cNvPr>
          <p:cNvSpPr/>
          <p:nvPr/>
        </p:nvSpPr>
        <p:spPr>
          <a:xfrm rot="5400000">
            <a:off x="2990424" y="246513"/>
            <a:ext cx="107571" cy="6331828"/>
          </a:xfrm>
          <a:prstGeom prst="roundRect">
            <a:avLst/>
          </a:prstGeom>
          <a:pattFill prst="ltDnDiag">
            <a:fgClr>
              <a:srgbClr val="116864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O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12B4565F-402E-10FF-79DE-B9527A02BA59}"/>
              </a:ext>
            </a:extLst>
          </p:cNvPr>
          <p:cNvSpPr/>
          <p:nvPr/>
        </p:nvSpPr>
        <p:spPr>
          <a:xfrm>
            <a:off x="6030505" y="-332221"/>
            <a:ext cx="213366" cy="7575854"/>
          </a:xfrm>
          <a:prstGeom prst="rect">
            <a:avLst/>
          </a:prstGeom>
          <a:solidFill>
            <a:srgbClr val="92D050">
              <a:alpha val="8719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71530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83</Words>
  <Application>Microsoft Office PowerPoint</Application>
  <PresentationFormat>Panorámica</PresentationFormat>
  <Paragraphs>45</Paragraphs>
  <Slides>2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</vt:i4>
      </vt:variant>
    </vt:vector>
  </HeadingPairs>
  <TitlesOfParts>
    <vt:vector size="8" baseType="lpstr">
      <vt:lpstr>Arial</vt:lpstr>
      <vt:lpstr>Calibri</vt:lpstr>
      <vt:lpstr>Calibri Light</vt:lpstr>
      <vt:lpstr>Montserrat</vt:lpstr>
      <vt:lpstr>Montserrat Black</vt:lpstr>
      <vt:lpstr>Tema de Office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MONICA LIZETH SAMACA HERNANDEZ</dc:creator>
  <cp:lastModifiedBy>MONICA LIZETH SAMACA HERNANDEZ</cp:lastModifiedBy>
  <cp:revision>1</cp:revision>
  <dcterms:created xsi:type="dcterms:W3CDTF">2024-04-29T20:41:06Z</dcterms:created>
  <dcterms:modified xsi:type="dcterms:W3CDTF">2024-04-29T20:49:17Z</dcterms:modified>
</cp:coreProperties>
</file>