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257" r:id="rId2"/>
    <p:sldId id="272" r:id="rId3"/>
    <p:sldId id="7854" r:id="rId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CA034-636D-F414-96D9-C6E76CF1D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ED0BD3-9129-FAB0-0D8B-9AF568DB3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36FA25-DE4D-7197-1805-781C3E5B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55A5C5-13A6-23D8-BB38-B6BB06BD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6E6DBD-43AD-6AD4-5A46-B2DBF0E9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503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77EE5-9964-DD30-0CA4-CDB7734A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1319B0-94F4-31C0-A7EC-22D568C27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CBA46C-A8F9-2490-67A0-B1B2FE5F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3937F6-1B45-BBDE-3CB6-FE6D55F1B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A78FF0-ABD0-4C13-0867-67CD4E15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006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D61444-5AFB-1063-8AB8-0B9A22012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A19095-7223-55B7-E2D7-C01BAA618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E2994B-F870-3A04-F65A-D4C125EE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13DDB-F791-0853-0E1D-18CE437A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493634-8EE8-3ADA-DF4B-51B51AF1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5010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E1FCCA-4ACB-B4BC-D392-1A78AA693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BE2D0B-6C82-501F-788A-FEEA9E0917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1AE3F7-0886-FF6C-5846-C0F06889C4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3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0C85A-D9E8-F6AF-870E-043C1EB9B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9930D9-6A06-E483-A761-B9B238C81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2D6857-FC78-8AE2-404F-817045AE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94BF85-BA3F-905B-4671-C0D92D4B0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EFE836-0CDE-6CD3-37C2-09831543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026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54C30D-727A-1728-1B98-0A64B3B8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96DBCF-AF85-2FA9-3F73-20342602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A3603-4430-6478-3996-B1AFB9C3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D539ED-260F-CBA3-7C12-1B41159F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E95A45-2476-9336-FF42-C365359A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059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147D-3AF1-4527-709E-EA07B12F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828464-E997-FEC7-502E-F723387ECF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FF41C4-988D-E5B6-C8BB-23B304B9D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5E0D60-D880-80B6-278C-9320382B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32D3CE-1305-756F-4291-54A657B5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830815-9021-62F7-A2F9-8E7250D1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40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67477B-8B88-B12F-2D60-05DFD1FA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C92AD1-A4FC-4735-C64B-D96F857D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B16A87-D627-8512-B27C-29FE47DA8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A9CFD90-700C-9047-9FE8-36AC82C76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6CE5AE-DD4F-E286-F6E0-09B4E8DBB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221D979-B685-3E72-8AFB-337AFE5D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FA11B43-4A3B-5F72-2C08-E9EE65A55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FA07D5D-01E9-7AF5-9C95-F1C468A1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352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63EDB-5984-6AB0-BE1F-F42E94CC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30F605-B257-610A-3830-063B2EF69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01A74D-04C3-779D-D6C8-EF18134F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B16795-583D-EFC2-8497-287F3967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147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409648-E1F5-A5A1-2347-58172A18A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3E4FCD8-9F23-2425-C32F-D3CE6BF5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26E552-9502-65F9-9C65-9A5A8EDF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757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53072-DA7B-2E7E-5ACA-BE213D20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48BED7-BBD5-E424-27CB-A808E983F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C9A7A1-9635-A97C-CF06-59FBF12A2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868CBF-BFDB-4F91-DDBD-E282BA38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D73F40-DA3C-CDF6-AACF-459FB60C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E7BC36-F860-FB67-723D-57D63ABD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749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5FE25-DF67-5815-AC75-EAEF63D8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A2C9E12-19B2-A90A-F751-859A3834D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DDAA407-349F-6DD1-705C-2E9B33F1A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44BEB9-8828-B152-9E5F-0BCA3C0D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84A341-B53A-255F-054F-6B627A258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3DA5AD-12DB-273B-254C-02FB3DA2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98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90D17D-326E-BFAF-9592-311C8113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B9AD52-31AA-F7B3-07A4-38978B9BD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2B9AEB-4C26-791B-E199-A89086636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A4FA0-18B3-47A2-B5C2-FA970B8E41DB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C802F0-CE91-A2D1-2199-A3512F148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102591-DFFA-78FA-163E-ED45723B6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F265B-EBA1-4A04-A3AC-BD781E76A0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325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26434-EA58-1213-7CD2-BBAA6C257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307083-7CFE-1500-F251-44F745044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43056" r="12934" b="12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F8D6702-FC76-CCC2-8E9D-7C8286A18CC2}"/>
              </a:ext>
            </a:extLst>
          </p:cNvPr>
          <p:cNvSpPr/>
          <p:nvPr/>
        </p:nvSpPr>
        <p:spPr>
          <a:xfrm>
            <a:off x="-410926" y="-107075"/>
            <a:ext cx="9069739" cy="6858001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BE55B2D-F97C-6D2D-82A8-C09EF1DCB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67" b="96417" l="10000" r="90000">
                        <a14:foregroundMark x1="66000" y1="36583" x2="66000" y2="36583"/>
                        <a14:foregroundMark x1="48417" y1="36000" x2="48417" y2="36000"/>
                        <a14:foregroundMark x1="29583" y1="46500" x2="29583" y2="46500"/>
                        <a14:foregroundMark x1="66833" y1="34833" x2="66833" y2="34833"/>
                        <a14:foregroundMark x1="54250" y1="80583" x2="38083" y2="80583"/>
                        <a14:foregroundMark x1="80333" y1="93750" x2="80333" y2="93750"/>
                        <a14:foregroundMark x1="75083" y1="91417" x2="75083" y2="91417"/>
                        <a14:foregroundMark x1="70417" y1="87583" x2="70417" y2="87583"/>
                        <a14:foregroundMark x1="66000" y1="86750" x2="66000" y2="86750"/>
                        <a14:foregroundMark x1="59500" y1="86750" x2="59500" y2="86750"/>
                        <a14:foregroundMark x1="54000" y1="86750" x2="54000" y2="86750"/>
                        <a14:foregroundMark x1="44583" y1="88167" x2="44583" y2="88167"/>
                        <a14:foregroundMark x1="39583" y1="86417" x2="39583" y2="86417"/>
                        <a14:foregroundMark x1="34000" y1="86750" x2="34000" y2="86750"/>
                        <a14:foregroundMark x1="28417" y1="87000" x2="28417" y2="87000"/>
                        <a14:foregroundMark x1="20500" y1="87000" x2="20500" y2="87000"/>
                        <a14:foregroundMark x1="37833" y1="94917" x2="37833" y2="94917"/>
                        <a14:foregroundMark x1="38083" y1="95833" x2="30750" y2="95250"/>
                        <a14:foregroundMark x1="41333" y1="96083" x2="41333" y2="96083"/>
                        <a14:foregroundMark x1="40167" y1="95500" x2="40167" y2="95500"/>
                        <a14:foregroundMark x1="43083" y1="95500" x2="43083" y2="95500"/>
                        <a14:foregroundMark x1="41917" y1="95500" x2="41917" y2="95500"/>
                        <a14:foregroundMark x1="41083" y1="95500" x2="71000" y2="95500"/>
                        <a14:foregroundMark x1="70417" y1="95250" x2="42250" y2="95250"/>
                        <a14:foregroundMark x1="40750" y1="96083" x2="52417" y2="96500"/>
                        <a14:foregroundMark x1="52417" y1="96500" x2="65583" y2="96083"/>
                        <a14:foregroundMark x1="65583" y1="96083" x2="70083" y2="96083"/>
                        <a14:foregroundMark x1="71583" y1="96417" x2="40500" y2="96417"/>
                        <a14:foregroundMark x1="63750" y1="94417" x2="63750" y2="94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53"/>
          <a:stretch/>
        </p:blipFill>
        <p:spPr bwMode="auto">
          <a:xfrm>
            <a:off x="383911" y="2817613"/>
            <a:ext cx="4704154" cy="325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BBA40E-9908-C974-ED52-086D0BB9F2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8299"/>
          <a:stretch/>
        </p:blipFill>
        <p:spPr>
          <a:xfrm rot="16200000">
            <a:off x="2389292" y="-549540"/>
            <a:ext cx="564995" cy="16094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F812CC-670B-6C16-1E1E-464BCD8E00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8299"/>
          <a:stretch/>
        </p:blipFill>
        <p:spPr>
          <a:xfrm rot="5400000">
            <a:off x="2491967" y="5798057"/>
            <a:ext cx="564995" cy="1609483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0631EFB-F800-452E-6D10-9439F9242F42}"/>
              </a:ext>
            </a:extLst>
          </p:cNvPr>
          <p:cNvSpPr/>
          <p:nvPr/>
        </p:nvSpPr>
        <p:spPr>
          <a:xfrm flipV="1">
            <a:off x="6430182" y="6720563"/>
            <a:ext cx="5692630" cy="60726"/>
          </a:xfrm>
          <a:prstGeom prst="roundRect">
            <a:avLst>
              <a:gd name="adj" fmla="val 50000"/>
            </a:avLst>
          </a:prstGeom>
          <a:solidFill>
            <a:srgbClr val="13665E"/>
          </a:solidFill>
          <a:ln>
            <a:solidFill>
              <a:srgbClr val="136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533B841-729F-EAB1-235A-349FD3DC9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467" y="875041"/>
            <a:ext cx="1767993" cy="1755800"/>
          </a:xfrm>
          <a:prstGeom prst="rect">
            <a:avLst/>
          </a:prstGeom>
        </p:spPr>
      </p:pic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3FD4188A-ABBF-6472-EEE9-83123108CE5A}"/>
              </a:ext>
            </a:extLst>
          </p:cNvPr>
          <p:cNvSpPr/>
          <p:nvPr/>
        </p:nvSpPr>
        <p:spPr>
          <a:xfrm>
            <a:off x="12070081" y="197407"/>
            <a:ext cx="121919" cy="960835"/>
          </a:xfrm>
          <a:custGeom>
            <a:avLst/>
            <a:gdLst>
              <a:gd name="connsiteX0" fmla="*/ 121919 w 121919"/>
              <a:gd name="connsiteY0" fmla="*/ 0 h 960835"/>
              <a:gd name="connsiteX1" fmla="*/ 121919 w 121919"/>
              <a:gd name="connsiteY1" fmla="*/ 960835 h 960835"/>
              <a:gd name="connsiteX2" fmla="*/ 76599 w 121919"/>
              <a:gd name="connsiteY2" fmla="*/ 951685 h 960835"/>
              <a:gd name="connsiteX3" fmla="*/ 0 w 121919"/>
              <a:gd name="connsiteY3" fmla="*/ 836125 h 960835"/>
              <a:gd name="connsiteX4" fmla="*/ 0 w 121919"/>
              <a:gd name="connsiteY4" fmla="*/ 124710 h 960835"/>
              <a:gd name="connsiteX5" fmla="*/ 76599 w 121919"/>
              <a:gd name="connsiteY5" fmla="*/ 9150 h 96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" h="960835">
                <a:moveTo>
                  <a:pt x="121919" y="0"/>
                </a:moveTo>
                <a:lnTo>
                  <a:pt x="121919" y="960835"/>
                </a:lnTo>
                <a:lnTo>
                  <a:pt x="76599" y="951685"/>
                </a:lnTo>
                <a:cubicBezTo>
                  <a:pt x="31585" y="932646"/>
                  <a:pt x="0" y="888074"/>
                  <a:pt x="0" y="836125"/>
                </a:cubicBezTo>
                <a:lnTo>
                  <a:pt x="0" y="124710"/>
                </a:lnTo>
                <a:cubicBezTo>
                  <a:pt x="0" y="72761"/>
                  <a:pt x="31585" y="28189"/>
                  <a:pt x="76599" y="9150"/>
                </a:cubicBezTo>
                <a:close/>
              </a:path>
            </a:pathLst>
          </a:custGeom>
          <a:solidFill>
            <a:srgbClr val="13665E"/>
          </a:solidFill>
          <a:ln>
            <a:solidFill>
              <a:srgbClr val="136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AD13AB65-19D1-354B-CF4C-909D741A3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465" y="3770577"/>
            <a:ext cx="9066245" cy="127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Font typeface="Arial" panose="020B0604020202020204" pitchFamily="34" charset="0"/>
              <a:buNone/>
            </a:pPr>
            <a:r>
              <a:rPr lang="es-ES" altLang="es-CO" sz="4000" b="1" dirty="0">
                <a:solidFill>
                  <a:srgbClr val="0366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DISTRIBUCIÓN PRESUPUESTAL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s-ES" altLang="es-CO" sz="3600" b="1" dirty="0">
                <a:solidFill>
                  <a:srgbClr val="0366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PROYECTOS DE INVERSIÓN 2025</a:t>
            </a:r>
          </a:p>
        </p:txBody>
      </p:sp>
    </p:spTree>
    <p:extLst>
      <p:ext uri="{BB962C8B-B14F-4D97-AF65-F5344CB8AC3E}">
        <p14:creationId xmlns:p14="http://schemas.microsoft.com/office/powerpoint/2010/main" val="109354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CB7C004-ADF2-79C4-3189-65B682D2B45A}"/>
              </a:ext>
            </a:extLst>
          </p:cNvPr>
          <p:cNvSpPr txBox="1"/>
          <p:nvPr/>
        </p:nvSpPr>
        <p:spPr>
          <a:xfrm>
            <a:off x="4519985" y="285809"/>
            <a:ext cx="752174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n>
                  <a:solidFill>
                    <a:srgbClr val="016660"/>
                  </a:solidFill>
                </a:ln>
                <a:solidFill>
                  <a:srgbClr val="016660"/>
                </a:solidFill>
                <a:latin typeface="Century Gothic" panose="020B0502020202020204" pitchFamily="34" charset="0"/>
              </a:rPr>
              <a:t>Proyectos de Inversión 2025</a:t>
            </a:r>
          </a:p>
        </p:txBody>
      </p:sp>
      <p:sp>
        <p:nvSpPr>
          <p:cNvPr id="2" name="Rectángulo: esquinas redondeadas 141">
            <a:extLst>
              <a:ext uri="{FF2B5EF4-FFF2-40B4-BE49-F238E27FC236}">
                <a16:creationId xmlns:a16="http://schemas.microsoft.com/office/drawing/2014/main" id="{7EF42E38-D629-A900-784D-22E56B63DF61}"/>
              </a:ext>
            </a:extLst>
          </p:cNvPr>
          <p:cNvSpPr/>
          <p:nvPr/>
        </p:nvSpPr>
        <p:spPr>
          <a:xfrm rot="5400000">
            <a:off x="5702341" y="-1570033"/>
            <a:ext cx="107571" cy="6331828"/>
          </a:xfrm>
          <a:prstGeom prst="roundRect">
            <a:avLst/>
          </a:prstGeom>
          <a:pattFill prst="ltDnDiag">
            <a:fgClr>
              <a:srgbClr val="11686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020F804-5B32-1FD6-1991-0F2FFFA8FE65}"/>
              </a:ext>
            </a:extLst>
          </p:cNvPr>
          <p:cNvSpPr/>
          <p:nvPr/>
        </p:nvSpPr>
        <p:spPr>
          <a:xfrm>
            <a:off x="2590212" y="1015153"/>
            <a:ext cx="6347497" cy="579011"/>
          </a:xfrm>
          <a:prstGeom prst="rect">
            <a:avLst/>
          </a:prstGeom>
          <a:solidFill>
            <a:srgbClr val="016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B2DB61-EE1D-3135-1946-6C512CC226A5}"/>
              </a:ext>
            </a:extLst>
          </p:cNvPr>
          <p:cNvSpPr txBox="1"/>
          <p:nvPr/>
        </p:nvSpPr>
        <p:spPr>
          <a:xfrm>
            <a:off x="2678582" y="1027288"/>
            <a:ext cx="5980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>
                <a:solidFill>
                  <a:schemeClr val="bg1"/>
                </a:solidFill>
                <a:latin typeface="Montserrat Black" panose="00000A00000000000000" pitchFamily="50" charset="0"/>
                <a:ea typeface="Segoe UI Black" panose="020B0A02040204020203" pitchFamily="34" charset="0"/>
              </a:defRPr>
            </a:lvl1pPr>
          </a:lstStyle>
          <a:p>
            <a:r>
              <a:rPr lang="es-ES" sz="2800" dirty="0"/>
              <a:t>Gestión General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2CE145-95C4-D44E-4AF7-1366CA29B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014" y="2708589"/>
            <a:ext cx="3540692" cy="46005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$ 122.520 </a:t>
            </a:r>
            <a:r>
              <a:rPr lang="es-CO" altLang="es-CO" sz="11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1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783505D-FE0C-5ED2-E4AB-7EB5B0AA6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572" y="3118577"/>
            <a:ext cx="3005514" cy="552388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Infraestructura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4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Estratégica  Operacional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ECE805A-9B2C-2B73-0C1C-BE1C43C24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639" y="1899148"/>
            <a:ext cx="4089249" cy="644721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0166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Black" panose="00000A00000000000000" pitchFamily="50" charset="0"/>
              </a:rPr>
              <a:t>$ 195.520 </a:t>
            </a: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millones</a:t>
            </a:r>
            <a:endParaRPr kumimoji="0" lang="es-CO" altLang="es-CO" sz="16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Montserrat Black" panose="00000A00000000000000" pitchFamily="50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04F2319-CA44-8508-FF4B-32816DE62AA6}"/>
              </a:ext>
            </a:extLst>
          </p:cNvPr>
          <p:cNvCxnSpPr>
            <a:cxnSpLocks/>
          </p:cNvCxnSpPr>
          <p:nvPr/>
        </p:nvCxnSpPr>
        <p:spPr>
          <a:xfrm flipV="1">
            <a:off x="9088441" y="2737082"/>
            <a:ext cx="0" cy="69419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4650393-9F83-1819-991B-D78E3CFF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7043" y="2781832"/>
            <a:ext cx="2447812" cy="46005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$ 18.000 </a:t>
            </a:r>
            <a:r>
              <a:rPr lang="es-CO" altLang="es-CO" sz="11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1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5B7C293-98F6-BC7D-6FDA-7E5ACEE2A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2689" y="1712529"/>
            <a:ext cx="2169411" cy="33694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Black" panose="00000A00000000000000" pitchFamily="50" charset="0"/>
              </a:rPr>
              <a:t>Asignado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0E8C7F4-85BD-D797-C35C-D5189F2F2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8241" y="3171454"/>
            <a:ext cx="1950931" cy="33694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Movilidad</a:t>
            </a:r>
            <a:endParaRPr lang="es-CO" altLang="es-CO" sz="14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  <p:sp>
        <p:nvSpPr>
          <p:cNvPr id="23" name="CuadroTexto 22">
            <a:hlinkClick r:id="" action="ppaction://noaction"/>
            <a:extLst>
              <a:ext uri="{FF2B5EF4-FFF2-40B4-BE49-F238E27FC236}">
                <a16:creationId xmlns:a16="http://schemas.microsoft.com/office/drawing/2014/main" id="{97157DE7-93A7-A39A-CB4D-B5F84EE7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729" y="4159117"/>
            <a:ext cx="2157200" cy="33694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Armamento</a:t>
            </a:r>
            <a:endParaRPr lang="es-CO" altLang="es-CO" sz="14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13E20CF-E6E9-0258-B911-2048D6232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896" y="5217617"/>
            <a:ext cx="2302117" cy="583166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Infraestructura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Bienestar</a:t>
            </a:r>
            <a:endParaRPr lang="es-CO" altLang="es-CO" sz="14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  <p:sp>
        <p:nvSpPr>
          <p:cNvPr id="25" name="CuadroTexto 24">
            <a:hlinkClick r:id="" action="ppaction://noaction"/>
            <a:extLst>
              <a:ext uri="{FF2B5EF4-FFF2-40B4-BE49-F238E27FC236}">
                <a16:creationId xmlns:a16="http://schemas.microsoft.com/office/drawing/2014/main" id="{C810D9B4-8AFC-5269-C80D-E66F26CF6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1378" y="6277497"/>
            <a:ext cx="2494125" cy="33694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Misiones Aéreas</a:t>
            </a:r>
            <a:endParaRPr lang="es-CO" altLang="es-CO" sz="14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546C7BB-64C3-41E2-DA79-04A7699CD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646" y="5217617"/>
            <a:ext cx="2302117" cy="583166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Centros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Vacacionales</a:t>
            </a:r>
            <a:endParaRPr lang="es-CO" altLang="es-CO" sz="14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  <p:sp>
        <p:nvSpPr>
          <p:cNvPr id="27" name="CuadroTexto 26">
            <a:hlinkClick r:id="" action="ppaction://noaction"/>
            <a:extLst>
              <a:ext uri="{FF2B5EF4-FFF2-40B4-BE49-F238E27FC236}">
                <a16:creationId xmlns:a16="http://schemas.microsoft.com/office/drawing/2014/main" id="{6B97A7AC-2A8E-E5DE-7199-C061190BF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447" y="4079313"/>
            <a:ext cx="2046517" cy="583166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Desarrollo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Tecnológico</a:t>
            </a:r>
            <a:endParaRPr lang="es-CO" altLang="es-CO" sz="14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4AFB893C-7762-36AA-23D9-F3A76568DE32}"/>
              </a:ext>
            </a:extLst>
          </p:cNvPr>
          <p:cNvCxnSpPr>
            <a:cxnSpLocks/>
          </p:cNvCxnSpPr>
          <p:nvPr/>
        </p:nvCxnSpPr>
        <p:spPr>
          <a:xfrm flipV="1">
            <a:off x="9092238" y="3813086"/>
            <a:ext cx="0" cy="69419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610445C-4CAF-646F-9E7A-E523F301BA36}"/>
              </a:ext>
            </a:extLst>
          </p:cNvPr>
          <p:cNvCxnSpPr>
            <a:cxnSpLocks/>
          </p:cNvCxnSpPr>
          <p:nvPr/>
        </p:nvCxnSpPr>
        <p:spPr>
          <a:xfrm flipV="1">
            <a:off x="9107168" y="4868808"/>
            <a:ext cx="0" cy="69419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0FA450-1F07-1B2D-1069-05852B946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922" y="3738958"/>
            <a:ext cx="3540692" cy="46005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</a:t>
            </a:r>
            <a:r>
              <a:rPr lang="es-CO" altLang="es-CO" sz="2400" b="1" dirty="0"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20</a:t>
            </a: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.000 </a:t>
            </a:r>
            <a:r>
              <a:rPr lang="es-CO" altLang="es-CO" sz="11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1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2E8B24-A368-742F-60CB-4E6C65E08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428" y="4811064"/>
            <a:ext cx="3540692" cy="46005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</a:t>
            </a:r>
            <a:r>
              <a:rPr lang="es-CO" altLang="es-CO" sz="2400" b="1" dirty="0"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10</a:t>
            </a: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.000 </a:t>
            </a:r>
            <a:r>
              <a:rPr lang="es-CO" altLang="es-CO" sz="11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1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DCB986C-B3CD-8E5D-E388-9A521F27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114" y="5896404"/>
            <a:ext cx="3540692" cy="46005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$ 5.000 </a:t>
            </a:r>
            <a:r>
              <a:rPr lang="es-CO" altLang="es-CO" sz="11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1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3454AAF-0CCB-194F-1E81-A2519C711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974" y="4817881"/>
            <a:ext cx="3540692" cy="46005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</a:t>
            </a:r>
            <a:r>
              <a:rPr lang="es-CO" altLang="es-CO" sz="2400" b="1" dirty="0"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5</a:t>
            </a: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.000 </a:t>
            </a:r>
            <a:r>
              <a:rPr lang="es-CO" altLang="es-CO" sz="11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1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3D918DA-D0F9-C433-75B5-6599EEDD2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677" y="3707067"/>
            <a:ext cx="3540692" cy="460055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</a:t>
            </a:r>
            <a:r>
              <a:rPr lang="es-CO" altLang="es-CO" sz="2400" b="1" dirty="0"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15</a:t>
            </a: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.000 </a:t>
            </a:r>
            <a:r>
              <a:rPr lang="es-CO" altLang="es-CO" sz="11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1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pic>
        <p:nvPicPr>
          <p:cNvPr id="30" name="Gráfico 29" descr="Tendencia al alza con relleno sólido">
            <a:extLst>
              <a:ext uri="{FF2B5EF4-FFF2-40B4-BE49-F238E27FC236}">
                <a16:creationId xmlns:a16="http://schemas.microsoft.com/office/drawing/2014/main" id="{118A20B0-3EFF-5E14-D325-0989BFCC1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2964" y="1010183"/>
            <a:ext cx="564023" cy="564023"/>
          </a:xfrm>
          <a:prstGeom prst="rect">
            <a:avLst/>
          </a:prstGeom>
        </p:spPr>
      </p:pic>
      <p:pic>
        <p:nvPicPr>
          <p:cNvPr id="1026" name="Picture 2" descr="Vista previa de imagen">
            <a:extLst>
              <a:ext uri="{FF2B5EF4-FFF2-40B4-BE49-F238E27FC236}">
                <a16:creationId xmlns:a16="http://schemas.microsoft.com/office/drawing/2014/main" id="{EF4BCF3B-223E-5C37-C21B-4BCEC97B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9" y="2126643"/>
            <a:ext cx="5647944" cy="423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B81C8-3B8C-A6E6-0158-428E73D10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>
            <a:extLst>
              <a:ext uri="{FF2B5EF4-FFF2-40B4-BE49-F238E27FC236}">
                <a16:creationId xmlns:a16="http://schemas.microsoft.com/office/drawing/2014/main" id="{A9D6EF4C-186F-3B3A-5B66-F8F2EF2C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6" y="2095402"/>
            <a:ext cx="5982917" cy="46068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B93E85-5D78-120B-56A7-A5BB4DFF6744}"/>
              </a:ext>
            </a:extLst>
          </p:cNvPr>
          <p:cNvSpPr txBox="1"/>
          <p:nvPr/>
        </p:nvSpPr>
        <p:spPr>
          <a:xfrm>
            <a:off x="4519985" y="285809"/>
            <a:ext cx="752174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>
                  <a:solidFill>
                    <a:srgbClr val="016660"/>
                  </a:solidFill>
                </a:ln>
                <a:solidFill>
                  <a:srgbClr val="016660"/>
                </a:solidFill>
                <a:latin typeface="Century Gothic" panose="020B0502020202020204" pitchFamily="34" charset="0"/>
              </a:rPr>
              <a:t>Proyectos de Inversión 2025</a:t>
            </a:r>
          </a:p>
        </p:txBody>
      </p:sp>
      <p:pic>
        <p:nvPicPr>
          <p:cNvPr id="30" name="Gráfico 29" descr="Tendencia al alza con relleno sólido">
            <a:extLst>
              <a:ext uri="{FF2B5EF4-FFF2-40B4-BE49-F238E27FC236}">
                <a16:creationId xmlns:a16="http://schemas.microsoft.com/office/drawing/2014/main" id="{D9DB3EC7-B0E3-E686-86EE-0F4030F82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2964" y="1010183"/>
            <a:ext cx="564023" cy="564023"/>
          </a:xfrm>
          <a:prstGeom prst="rect">
            <a:avLst/>
          </a:prstGeom>
        </p:spPr>
      </p:pic>
      <p:sp>
        <p:nvSpPr>
          <p:cNvPr id="6" name="Rectángulo: esquinas redondeadas 141">
            <a:extLst>
              <a:ext uri="{FF2B5EF4-FFF2-40B4-BE49-F238E27FC236}">
                <a16:creationId xmlns:a16="http://schemas.microsoft.com/office/drawing/2014/main" id="{7E9A682A-C61C-9C05-FD36-19A0EFE1F07F}"/>
              </a:ext>
            </a:extLst>
          </p:cNvPr>
          <p:cNvSpPr/>
          <p:nvPr/>
        </p:nvSpPr>
        <p:spPr>
          <a:xfrm rot="5400000">
            <a:off x="3026931" y="-981165"/>
            <a:ext cx="107571" cy="6049678"/>
          </a:xfrm>
          <a:prstGeom prst="roundRect">
            <a:avLst/>
          </a:prstGeom>
          <a:pattFill prst="ltDnDiag">
            <a:fgClr>
              <a:srgbClr val="11686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994081-FF60-BE10-1FD9-BA2A23F5E323}"/>
              </a:ext>
            </a:extLst>
          </p:cNvPr>
          <p:cNvSpPr/>
          <p:nvPr/>
        </p:nvSpPr>
        <p:spPr>
          <a:xfrm>
            <a:off x="53510" y="1456595"/>
            <a:ext cx="5975903" cy="579011"/>
          </a:xfrm>
          <a:prstGeom prst="rect">
            <a:avLst/>
          </a:prstGeom>
          <a:solidFill>
            <a:srgbClr val="016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AB071D-CF36-971D-CA60-F7391AF9E510}"/>
              </a:ext>
            </a:extLst>
          </p:cNvPr>
          <p:cNvSpPr txBox="1"/>
          <p:nvPr/>
        </p:nvSpPr>
        <p:spPr>
          <a:xfrm>
            <a:off x="183975" y="1487476"/>
            <a:ext cx="5526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>
                <a:solidFill>
                  <a:schemeClr val="bg1"/>
                </a:solidFill>
                <a:latin typeface="Montserrat Black" panose="00000A00000000000000" pitchFamily="50" charset="0"/>
                <a:ea typeface="Segoe UI Black" panose="020B0A02040204020203" pitchFamily="34" charset="0"/>
              </a:defRPr>
            </a:lvl1pPr>
          </a:lstStyle>
          <a:p>
            <a:r>
              <a:rPr lang="es-ES" sz="2800" dirty="0"/>
              <a:t>Salud</a:t>
            </a:r>
          </a:p>
        </p:txBody>
      </p:sp>
      <p:pic>
        <p:nvPicPr>
          <p:cNvPr id="11" name="Gráfico 10" descr="Médico con relleno sólido">
            <a:extLst>
              <a:ext uri="{FF2B5EF4-FFF2-40B4-BE49-F238E27FC236}">
                <a16:creationId xmlns:a16="http://schemas.microsoft.com/office/drawing/2014/main" id="{BD75FC8D-E8EC-4C97-29B4-CDF36D92A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8589" y="1453510"/>
            <a:ext cx="579011" cy="579011"/>
          </a:xfrm>
          <a:prstGeom prst="rect">
            <a:avLst/>
          </a:prstGeom>
        </p:spPr>
      </p:pic>
      <p:sp>
        <p:nvSpPr>
          <p:cNvPr id="47" name="Rectángulo: esquinas redondeadas 141">
            <a:extLst>
              <a:ext uri="{FF2B5EF4-FFF2-40B4-BE49-F238E27FC236}">
                <a16:creationId xmlns:a16="http://schemas.microsoft.com/office/drawing/2014/main" id="{C7450BC4-DAE5-64EF-5F90-B78593AD845C}"/>
              </a:ext>
            </a:extLst>
          </p:cNvPr>
          <p:cNvSpPr/>
          <p:nvPr/>
        </p:nvSpPr>
        <p:spPr>
          <a:xfrm rot="5400000">
            <a:off x="9272169" y="-1137003"/>
            <a:ext cx="107571" cy="6331828"/>
          </a:xfrm>
          <a:prstGeom prst="roundRect">
            <a:avLst/>
          </a:prstGeom>
          <a:pattFill prst="ltDnDiag">
            <a:fgClr>
              <a:srgbClr val="11686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53CB94E4-DBDD-F1AB-76DA-982B1F141993}"/>
              </a:ext>
            </a:extLst>
          </p:cNvPr>
          <p:cNvSpPr/>
          <p:nvPr/>
        </p:nvSpPr>
        <p:spPr>
          <a:xfrm>
            <a:off x="6160041" y="1448183"/>
            <a:ext cx="6030506" cy="579011"/>
          </a:xfrm>
          <a:prstGeom prst="rect">
            <a:avLst/>
          </a:prstGeom>
          <a:solidFill>
            <a:srgbClr val="016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0FBE873D-DEFC-B11A-7150-B447D9880FE5}"/>
              </a:ext>
            </a:extLst>
          </p:cNvPr>
          <p:cNvSpPr txBox="1"/>
          <p:nvPr/>
        </p:nvSpPr>
        <p:spPr>
          <a:xfrm>
            <a:off x="6248410" y="1460318"/>
            <a:ext cx="5980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>
                <a:solidFill>
                  <a:schemeClr val="bg1"/>
                </a:solidFill>
                <a:latin typeface="Montserrat Black" panose="00000A00000000000000" pitchFamily="50" charset="0"/>
                <a:ea typeface="Segoe UI Black" panose="020B0A02040204020203" pitchFamily="34" charset="0"/>
              </a:defRPr>
            </a:lvl1pPr>
          </a:lstStyle>
          <a:p>
            <a:r>
              <a:rPr lang="es-ES" sz="2800" dirty="0"/>
              <a:t>Educación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B973E78D-1A3C-6179-1441-C19D76A658E1}"/>
              </a:ext>
            </a:extLst>
          </p:cNvPr>
          <p:cNvSpPr/>
          <p:nvPr/>
        </p:nvSpPr>
        <p:spPr>
          <a:xfrm>
            <a:off x="58822" y="2087282"/>
            <a:ext cx="6040661" cy="4623428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dirty="0"/>
          </a:p>
        </p:txBody>
      </p:sp>
      <p:pic>
        <p:nvPicPr>
          <p:cNvPr id="59" name="Gráfico 58" descr="Libro abierto con relleno sólido">
            <a:extLst>
              <a:ext uri="{FF2B5EF4-FFF2-40B4-BE49-F238E27FC236}">
                <a16:creationId xmlns:a16="http://schemas.microsoft.com/office/drawing/2014/main" id="{2198DF84-5467-9849-A236-C25E4034AF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3416" y="1427045"/>
            <a:ext cx="600149" cy="600149"/>
          </a:xfrm>
          <a:prstGeom prst="rect">
            <a:avLst/>
          </a:prstGeom>
        </p:spPr>
      </p:pic>
      <p:sp>
        <p:nvSpPr>
          <p:cNvPr id="60" name="Rectángulo 59">
            <a:extLst>
              <a:ext uri="{FF2B5EF4-FFF2-40B4-BE49-F238E27FC236}">
                <a16:creationId xmlns:a16="http://schemas.microsoft.com/office/drawing/2014/main" id="{24097E83-3269-E154-09CA-170FE8DDABA2}"/>
              </a:ext>
            </a:extLst>
          </p:cNvPr>
          <p:cNvSpPr/>
          <p:nvPr/>
        </p:nvSpPr>
        <p:spPr>
          <a:xfrm>
            <a:off x="6022184" y="1456595"/>
            <a:ext cx="142831" cy="5254115"/>
          </a:xfrm>
          <a:prstGeom prst="rect">
            <a:avLst/>
          </a:prstGeom>
          <a:solidFill>
            <a:srgbClr val="92D050">
              <a:alpha val="8719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8" name="CuadroTexto 37">
            <a:hlinkClick r:id="" action="ppaction://noaction"/>
            <a:extLst>
              <a:ext uri="{FF2B5EF4-FFF2-40B4-BE49-F238E27FC236}">
                <a16:creationId xmlns:a16="http://schemas.microsoft.com/office/drawing/2014/main" id="{984F6D53-8268-85CF-0B7B-505DAA678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24" y="4157527"/>
            <a:ext cx="2330855" cy="613944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8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Instalaciones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6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Salud</a:t>
            </a:r>
            <a:endParaRPr lang="es-CO" altLang="es-CO" sz="14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  <p:sp>
        <p:nvSpPr>
          <p:cNvPr id="40" name="CuadroTexto 39">
            <a:hlinkClick r:id="" action="ppaction://noaction"/>
            <a:extLst>
              <a:ext uri="{FF2B5EF4-FFF2-40B4-BE49-F238E27FC236}">
                <a16:creationId xmlns:a16="http://schemas.microsoft.com/office/drawing/2014/main" id="{A428342C-995C-8D2D-BAEF-A9AF8B5C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177" y="5603495"/>
            <a:ext cx="2468267" cy="921720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8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Actualización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8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Sistemas de información</a:t>
            </a:r>
            <a:endParaRPr lang="es-CO" altLang="es-CO" sz="16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  <p:sp>
        <p:nvSpPr>
          <p:cNvPr id="41" name="CuadroTexto 40">
            <a:hlinkClick r:id="" action="ppaction://noaction"/>
            <a:extLst>
              <a:ext uri="{FF2B5EF4-FFF2-40B4-BE49-F238E27FC236}">
                <a16:creationId xmlns:a16="http://schemas.microsoft.com/office/drawing/2014/main" id="{5AE27506-908E-55BB-92D5-CD291C116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239" y="4126750"/>
            <a:ext cx="2516353" cy="644721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8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Equipo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8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Hospitalario</a:t>
            </a:r>
            <a:endParaRPr lang="es-CO" altLang="es-CO" sz="16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C09EF149-D144-15B5-9F6E-71D9FF7EF720}"/>
              </a:ext>
            </a:extLst>
          </p:cNvPr>
          <p:cNvCxnSpPr>
            <a:cxnSpLocks/>
          </p:cNvCxnSpPr>
          <p:nvPr/>
        </p:nvCxnSpPr>
        <p:spPr>
          <a:xfrm flipV="1">
            <a:off x="3091163" y="3725768"/>
            <a:ext cx="0" cy="69419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E2FD15B-8CFF-4E48-C341-38BD028F3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117" y="2826645"/>
            <a:ext cx="4089249" cy="706277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4000" b="1" i="0" u="none" strike="noStrike" kern="1200" cap="none" spc="0" normalizeH="0" baseline="0" noProof="0" dirty="0">
                <a:ln>
                  <a:noFill/>
                </a:ln>
                <a:solidFill>
                  <a:srgbClr val="0166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Black" panose="00000A00000000000000" pitchFamily="50" charset="0"/>
              </a:rPr>
              <a:t>$ </a:t>
            </a:r>
            <a:r>
              <a:rPr lang="es-CO" altLang="es-CO" sz="4000" b="1" dirty="0">
                <a:solidFill>
                  <a:srgbClr val="0166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18</a:t>
            </a:r>
            <a:r>
              <a:rPr kumimoji="0" lang="es-CO" altLang="es-CO" sz="4000" b="1" i="0" u="none" strike="noStrike" kern="1200" cap="none" spc="0" normalizeH="0" baseline="0" noProof="0" dirty="0">
                <a:ln>
                  <a:noFill/>
                </a:ln>
                <a:solidFill>
                  <a:srgbClr val="0166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Black" panose="00000A00000000000000" pitchFamily="50" charset="0"/>
              </a:rPr>
              <a:t>.683 </a:t>
            </a:r>
            <a:r>
              <a:rPr lang="es-CO" altLang="es-CO" sz="18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millones</a:t>
            </a:r>
            <a:endParaRPr kumimoji="0" lang="es-CO" altLang="es-CO" sz="18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Montserrat Black" panose="00000A00000000000000" pitchFamily="50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9EE32E4-23A2-567C-A4B5-124759CDB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540" y="2638829"/>
            <a:ext cx="2169411" cy="367722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Black" panose="00000A00000000000000" pitchFamily="50" charset="0"/>
              </a:rPr>
              <a:t>Asignado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FE0175F-3B77-3687-D356-E48102124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75" y="3735461"/>
            <a:ext cx="2986604" cy="521611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</a:t>
            </a:r>
            <a:r>
              <a:rPr lang="es-CO" altLang="es-CO" b="1" dirty="0"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14</a:t>
            </a:r>
            <a:r>
              <a:rPr kumimoji="0" lang="es-CO" altLang="es-CO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.683 </a:t>
            </a:r>
            <a:r>
              <a:rPr lang="es-CO" altLang="es-CO" sz="12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2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3CFCE85-3F99-A074-3B2C-22918DF26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57" y="5193280"/>
            <a:ext cx="2691983" cy="521611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$ 2.000 </a:t>
            </a:r>
            <a:r>
              <a:rPr lang="es-CO" altLang="es-CO" sz="12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2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8460D49-513A-3D5D-4399-99EFE1DB6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447" y="3713304"/>
            <a:ext cx="2375183" cy="521611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$ 2.000 </a:t>
            </a:r>
            <a:r>
              <a:rPr lang="es-CO" altLang="es-CO" sz="12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2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46FD1A5F-985F-3AB9-75F4-2F71F9F5C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b="6567"/>
          <a:stretch/>
        </p:blipFill>
        <p:spPr>
          <a:xfrm>
            <a:off x="6159833" y="2095401"/>
            <a:ext cx="6040661" cy="4598777"/>
          </a:xfrm>
          <a:prstGeom prst="rect">
            <a:avLst/>
          </a:prstGeom>
        </p:spPr>
      </p:pic>
      <p:sp>
        <p:nvSpPr>
          <p:cNvPr id="64" name="Rectángulo 63">
            <a:extLst>
              <a:ext uri="{FF2B5EF4-FFF2-40B4-BE49-F238E27FC236}">
                <a16:creationId xmlns:a16="http://schemas.microsoft.com/office/drawing/2014/main" id="{228F9101-D549-EE42-8137-9865A9E7989A}"/>
              </a:ext>
            </a:extLst>
          </p:cNvPr>
          <p:cNvSpPr/>
          <p:nvPr/>
        </p:nvSpPr>
        <p:spPr>
          <a:xfrm>
            <a:off x="6152839" y="2082057"/>
            <a:ext cx="6068784" cy="4612121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B58D9C3-AC9A-7819-5706-11B102910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889" y="4027852"/>
            <a:ext cx="2908863" cy="583166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</a:t>
            </a:r>
            <a:r>
              <a:rPr lang="es-CO" altLang="es-CO" sz="3200" b="1" dirty="0"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19</a:t>
            </a:r>
            <a:r>
              <a:rPr kumimoji="0" lang="es-CO" alt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.000 </a:t>
            </a:r>
            <a:r>
              <a:rPr lang="es-CO" altLang="es-CO" sz="14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4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53" name="CuadroTexto 52">
            <a:hlinkClick r:id="" action="ppaction://noaction"/>
            <a:extLst>
              <a:ext uri="{FF2B5EF4-FFF2-40B4-BE49-F238E27FC236}">
                <a16:creationId xmlns:a16="http://schemas.microsoft.com/office/drawing/2014/main" id="{F50399D7-7D03-3B23-6380-7D2A5A47C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246" y="4517619"/>
            <a:ext cx="2476778" cy="675499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20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Infraestructura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8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Educativa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D991A366-6029-93AE-EB0F-715DCFB39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724" y="3039161"/>
            <a:ext cx="3763590" cy="706277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4000" b="1" i="0" u="none" strike="noStrike" kern="1200" cap="none" spc="0" normalizeH="0" baseline="0" noProof="0" dirty="0">
                <a:ln>
                  <a:noFill/>
                </a:ln>
                <a:solidFill>
                  <a:srgbClr val="0166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Black" panose="00000A00000000000000" pitchFamily="50" charset="0"/>
              </a:rPr>
              <a:t>$ 24.359 </a:t>
            </a:r>
            <a:r>
              <a:rPr lang="es-CO" altLang="es-CO" sz="18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millones</a:t>
            </a:r>
            <a:endParaRPr kumimoji="0" lang="es-CO" altLang="es-CO" sz="18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Montserrat Black" panose="00000A00000000000000" pitchFamily="50" charset="0"/>
            </a:endParaRPr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E0B60F44-19F4-A8E6-54E2-90E64079BD0C}"/>
              </a:ext>
            </a:extLst>
          </p:cNvPr>
          <p:cNvCxnSpPr>
            <a:cxnSpLocks/>
          </p:cNvCxnSpPr>
          <p:nvPr/>
        </p:nvCxnSpPr>
        <p:spPr>
          <a:xfrm flipV="1">
            <a:off x="9198608" y="4056345"/>
            <a:ext cx="0" cy="69419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47BFC72F-B648-B262-6B4B-951428CA5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697" y="4101095"/>
            <a:ext cx="2852841" cy="583166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$ </a:t>
            </a:r>
            <a:r>
              <a:rPr lang="es-CO" altLang="es-CO" sz="3200" b="1" dirty="0"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5</a:t>
            </a:r>
            <a:r>
              <a:rPr kumimoji="0" lang="es-CO" alt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</a:rPr>
              <a:t>.359 </a:t>
            </a:r>
            <a:r>
              <a:rPr lang="es-CO" altLang="es-CO" sz="1400" dirty="0">
                <a:solidFill>
                  <a:srgbClr val="61A60E"/>
                </a:solidFill>
                <a:latin typeface="Montserrat" panose="00000500000000000000" pitchFamily="50" charset="0"/>
              </a:rPr>
              <a:t>millones</a:t>
            </a:r>
            <a:endParaRPr kumimoji="0" lang="es-CO" altLang="es-CO" sz="1400" i="0" u="none" strike="noStrike" kern="1200" cap="none" spc="0" normalizeH="0" baseline="0" noProof="0" dirty="0">
              <a:ln>
                <a:noFill/>
              </a:ln>
              <a:solidFill>
                <a:srgbClr val="61A60E"/>
              </a:solidFill>
              <a:effectLst/>
              <a:uLnTx/>
              <a:uFillTx/>
              <a:latin typeface="Montserrat" panose="00000500000000000000" pitchFamily="50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24D9772F-EB4F-3DA2-A83B-9BF468F5D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112" y="2801266"/>
            <a:ext cx="1782284" cy="367722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Black" panose="00000A00000000000000" pitchFamily="50" charset="0"/>
              </a:rPr>
              <a:t>Asignado</a:t>
            </a:r>
          </a:p>
        </p:txBody>
      </p:sp>
      <p:sp>
        <p:nvSpPr>
          <p:cNvPr id="58" name="CuadroTexto 57">
            <a:hlinkClick r:id="" action="ppaction://noaction"/>
            <a:extLst>
              <a:ext uri="{FF2B5EF4-FFF2-40B4-BE49-F238E27FC236}">
                <a16:creationId xmlns:a16="http://schemas.microsoft.com/office/drawing/2014/main" id="{5970CD81-0798-CE0D-3E0B-7FBCB7C7E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8617" y="4611018"/>
            <a:ext cx="2788215" cy="398500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9846" tIns="44923" rIns="89846" bIns="4492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altLang="es-CO" sz="200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50" charset="0"/>
              </a:rPr>
              <a:t>Política Educativa </a:t>
            </a:r>
            <a:endParaRPr lang="es-CO" altLang="es-CO" sz="180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725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91</Words>
  <Application>Microsoft Office PowerPoint</Application>
  <PresentationFormat>Panorámica</PresentationFormat>
  <Paragraphs>45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Montserrat</vt:lpstr>
      <vt:lpstr>Montserrat Black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MONICA LIZETH SAMACA HERNANDEZ</dc:creator>
  <cp:lastModifiedBy>MONICA LIZETH SAMACA HERNANDEZ</cp:lastModifiedBy>
  <cp:revision>1</cp:revision>
  <dcterms:created xsi:type="dcterms:W3CDTF">2025-01-29T15:56:48Z</dcterms:created>
  <dcterms:modified xsi:type="dcterms:W3CDTF">2025-01-29T16:00:59Z</dcterms:modified>
</cp:coreProperties>
</file>